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94"/>
  </p:notesMasterIdLst>
  <p:handoutMasterIdLst>
    <p:handoutMasterId r:id="rId95"/>
  </p:handoutMasterIdLst>
  <p:sldIdLst>
    <p:sldId id="264" r:id="rId3"/>
    <p:sldId id="280" r:id="rId4"/>
    <p:sldId id="404" r:id="rId5"/>
    <p:sldId id="501" r:id="rId6"/>
    <p:sldId id="408" r:id="rId7"/>
    <p:sldId id="409" r:id="rId8"/>
    <p:sldId id="406" r:id="rId9"/>
    <p:sldId id="410" r:id="rId10"/>
    <p:sldId id="506" r:id="rId11"/>
    <p:sldId id="503" r:id="rId12"/>
    <p:sldId id="411" r:id="rId13"/>
    <p:sldId id="412" r:id="rId14"/>
    <p:sldId id="504" r:id="rId15"/>
    <p:sldId id="407" r:id="rId16"/>
    <p:sldId id="414" r:id="rId17"/>
    <p:sldId id="415" r:id="rId18"/>
    <p:sldId id="416" r:id="rId19"/>
    <p:sldId id="417" r:id="rId20"/>
    <p:sldId id="418" r:id="rId21"/>
    <p:sldId id="419" r:id="rId22"/>
    <p:sldId id="420" r:id="rId23"/>
    <p:sldId id="421" r:id="rId24"/>
    <p:sldId id="422" r:id="rId25"/>
    <p:sldId id="505" r:id="rId26"/>
    <p:sldId id="423" r:id="rId27"/>
    <p:sldId id="425" r:id="rId28"/>
    <p:sldId id="424" r:id="rId29"/>
    <p:sldId id="427" r:id="rId30"/>
    <p:sldId id="426" r:id="rId31"/>
    <p:sldId id="428" r:id="rId32"/>
    <p:sldId id="429" r:id="rId33"/>
    <p:sldId id="430" r:id="rId34"/>
    <p:sldId id="431" r:id="rId35"/>
    <p:sldId id="432" r:id="rId36"/>
    <p:sldId id="433" r:id="rId37"/>
    <p:sldId id="435" r:id="rId38"/>
    <p:sldId id="436" r:id="rId39"/>
    <p:sldId id="437" r:id="rId40"/>
    <p:sldId id="438" r:id="rId41"/>
    <p:sldId id="440" r:id="rId42"/>
    <p:sldId id="441" r:id="rId43"/>
    <p:sldId id="442" r:id="rId44"/>
    <p:sldId id="443" r:id="rId45"/>
    <p:sldId id="444" r:id="rId46"/>
    <p:sldId id="445" r:id="rId47"/>
    <p:sldId id="446" r:id="rId48"/>
    <p:sldId id="447" r:id="rId49"/>
    <p:sldId id="450" r:id="rId50"/>
    <p:sldId id="451" r:id="rId51"/>
    <p:sldId id="452" r:id="rId52"/>
    <p:sldId id="453" r:id="rId53"/>
    <p:sldId id="455" r:id="rId54"/>
    <p:sldId id="456" r:id="rId55"/>
    <p:sldId id="457" r:id="rId56"/>
    <p:sldId id="458" r:id="rId57"/>
    <p:sldId id="459" r:id="rId58"/>
    <p:sldId id="507" r:id="rId59"/>
    <p:sldId id="508" r:id="rId60"/>
    <p:sldId id="509" r:id="rId61"/>
    <p:sldId id="541" r:id="rId62"/>
    <p:sldId id="510" r:id="rId63"/>
    <p:sldId id="511" r:id="rId64"/>
    <p:sldId id="512" r:id="rId65"/>
    <p:sldId id="513" r:id="rId66"/>
    <p:sldId id="514" r:id="rId67"/>
    <p:sldId id="515" r:id="rId68"/>
    <p:sldId id="516" r:id="rId69"/>
    <p:sldId id="517" r:id="rId70"/>
    <p:sldId id="518" r:id="rId71"/>
    <p:sldId id="519" r:id="rId72"/>
    <p:sldId id="520" r:id="rId73"/>
    <p:sldId id="521" r:id="rId74"/>
    <p:sldId id="522" r:id="rId75"/>
    <p:sldId id="523" r:id="rId76"/>
    <p:sldId id="524" r:id="rId77"/>
    <p:sldId id="525" r:id="rId78"/>
    <p:sldId id="526" r:id="rId79"/>
    <p:sldId id="527" r:id="rId80"/>
    <p:sldId id="528" r:id="rId81"/>
    <p:sldId id="529" r:id="rId82"/>
    <p:sldId id="530" r:id="rId83"/>
    <p:sldId id="531" r:id="rId84"/>
    <p:sldId id="532" r:id="rId85"/>
    <p:sldId id="533" r:id="rId86"/>
    <p:sldId id="534" r:id="rId87"/>
    <p:sldId id="535" r:id="rId88"/>
    <p:sldId id="536" r:id="rId89"/>
    <p:sldId id="537" r:id="rId90"/>
    <p:sldId id="538" r:id="rId91"/>
    <p:sldId id="539" r:id="rId92"/>
    <p:sldId id="540" r:id="rId93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82" d="100"/>
          <a:sy n="82" d="100"/>
        </p:scale>
        <p:origin x="720" y="7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handoutMaster" Target="handoutMasters/handoutMaster1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0476D8-4DC7-40A9-B74A-BD5DF7F139B0}" type="doc">
      <dgm:prSet loTypeId="urn:microsoft.com/office/officeart/2005/8/layout/orgChart1" loCatId="hierarchy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11529625-3F4E-4865-A16C-44D898525625}">
      <dgm:prSet phldrT="[Text]"/>
      <dgm:spPr/>
      <dgm:t>
        <a:bodyPr/>
        <a:lstStyle/>
        <a:p>
          <a:r>
            <a:rPr lang="tr-TR" b="1" dirty="0"/>
            <a:t>Basınç ölçme</a:t>
          </a:r>
          <a:endParaRPr lang="en-US" dirty="0"/>
        </a:p>
      </dgm:t>
    </dgm:pt>
    <dgm:pt modelId="{3E1F811A-A76B-4C15-B9FE-6BD652E66FAF}" type="parTrans" cxnId="{A93BCCAB-7AEA-4E42-9CFF-22E15F4510E5}">
      <dgm:prSet/>
      <dgm:spPr/>
      <dgm:t>
        <a:bodyPr/>
        <a:lstStyle/>
        <a:p>
          <a:endParaRPr lang="en-US"/>
        </a:p>
      </dgm:t>
    </dgm:pt>
    <dgm:pt modelId="{352FB372-4CD1-4393-A591-9FF22086D3D0}" type="sibTrans" cxnId="{A93BCCAB-7AEA-4E42-9CFF-22E15F4510E5}">
      <dgm:prSet/>
      <dgm:spPr/>
      <dgm:t>
        <a:bodyPr/>
        <a:lstStyle/>
        <a:p>
          <a:endParaRPr lang="en-US"/>
        </a:p>
      </dgm:t>
    </dgm:pt>
    <dgm:pt modelId="{DA22F321-5D35-4ADB-B70B-FD37CB726AAE}">
      <dgm:prSet phldrT="[Text]"/>
      <dgm:spPr/>
      <dgm:t>
        <a:bodyPr/>
        <a:lstStyle/>
        <a:p>
          <a:r>
            <a:rPr lang="tr-TR" b="1" dirty="0"/>
            <a:t>Efektif Basınç</a:t>
          </a:r>
          <a:endParaRPr lang="en-US" dirty="0"/>
        </a:p>
      </dgm:t>
    </dgm:pt>
    <dgm:pt modelId="{CDA491D9-C400-415C-A7FE-396D592CE67F}" type="parTrans" cxnId="{E7D75622-ADB8-4D41-8121-38510FF53C3C}">
      <dgm:prSet/>
      <dgm:spPr/>
      <dgm:t>
        <a:bodyPr/>
        <a:lstStyle/>
        <a:p>
          <a:endParaRPr lang="en-US"/>
        </a:p>
      </dgm:t>
    </dgm:pt>
    <dgm:pt modelId="{ECAB2545-4A24-4B57-B260-7E4C4C684BFD}" type="sibTrans" cxnId="{E7D75622-ADB8-4D41-8121-38510FF53C3C}">
      <dgm:prSet/>
      <dgm:spPr/>
      <dgm:t>
        <a:bodyPr/>
        <a:lstStyle/>
        <a:p>
          <a:endParaRPr lang="en-US"/>
        </a:p>
      </dgm:t>
    </dgm:pt>
    <dgm:pt modelId="{B993B0C7-D202-441F-8910-8E9A45A5A8E0}">
      <dgm:prSet phldrT="[Text]" custT="1"/>
      <dgm:spPr/>
      <dgm:t>
        <a:bodyPr/>
        <a:lstStyle/>
        <a:p>
          <a:r>
            <a:rPr lang="tr-TR" sz="6000" b="1" kern="1200" dirty="0">
              <a:solidFill>
                <a:srgbClr val="FFFFFF"/>
              </a:solidFill>
              <a:latin typeface="Century Gothic"/>
              <a:ea typeface="+mn-ea"/>
              <a:cs typeface="+mn-cs"/>
            </a:rPr>
            <a:t>Mutlak Basınç</a:t>
          </a:r>
          <a:endParaRPr lang="en-US" sz="6000" b="1" kern="1200" dirty="0">
            <a:solidFill>
              <a:srgbClr val="FFFFFF"/>
            </a:solidFill>
            <a:latin typeface="Century Gothic"/>
            <a:ea typeface="+mn-ea"/>
            <a:cs typeface="+mn-cs"/>
          </a:endParaRPr>
        </a:p>
      </dgm:t>
    </dgm:pt>
    <dgm:pt modelId="{8FF59538-9891-484D-A79A-3B9365010720}" type="parTrans" cxnId="{E94AF169-A56B-4568-8B0B-9E135F75259A}">
      <dgm:prSet/>
      <dgm:spPr/>
      <dgm:t>
        <a:bodyPr/>
        <a:lstStyle/>
        <a:p>
          <a:endParaRPr lang="en-US"/>
        </a:p>
      </dgm:t>
    </dgm:pt>
    <dgm:pt modelId="{7D4D2544-F7F8-4C5E-AE34-41E7CA814C6E}" type="sibTrans" cxnId="{E94AF169-A56B-4568-8B0B-9E135F75259A}">
      <dgm:prSet/>
      <dgm:spPr/>
      <dgm:t>
        <a:bodyPr/>
        <a:lstStyle/>
        <a:p>
          <a:endParaRPr lang="en-US"/>
        </a:p>
      </dgm:t>
    </dgm:pt>
    <dgm:pt modelId="{07B6549B-942E-4F67-A01C-90E35A866E94}" type="pres">
      <dgm:prSet presAssocID="{8D0476D8-4DC7-40A9-B74A-BD5DF7F139B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418C7B6-1FA8-4C8E-A943-8B840B5DCB86}" type="pres">
      <dgm:prSet presAssocID="{11529625-3F4E-4865-A16C-44D898525625}" presName="hierRoot1" presStyleCnt="0">
        <dgm:presLayoutVars>
          <dgm:hierBranch val="init"/>
        </dgm:presLayoutVars>
      </dgm:prSet>
      <dgm:spPr/>
    </dgm:pt>
    <dgm:pt modelId="{1788D551-78D5-46A3-9877-2B110CD11F59}" type="pres">
      <dgm:prSet presAssocID="{11529625-3F4E-4865-A16C-44D898525625}" presName="rootComposite1" presStyleCnt="0"/>
      <dgm:spPr/>
    </dgm:pt>
    <dgm:pt modelId="{A29798E5-C018-43EF-BB67-968819C077DC}" type="pres">
      <dgm:prSet presAssocID="{11529625-3F4E-4865-A16C-44D898525625}" presName="rootText1" presStyleLbl="node0" presStyleIdx="0" presStyleCnt="1">
        <dgm:presLayoutVars>
          <dgm:chPref val="3"/>
        </dgm:presLayoutVars>
      </dgm:prSet>
      <dgm:spPr/>
    </dgm:pt>
    <dgm:pt modelId="{28251DFA-AFC8-42E5-A065-80E66025CB88}" type="pres">
      <dgm:prSet presAssocID="{11529625-3F4E-4865-A16C-44D898525625}" presName="rootConnector1" presStyleLbl="node1" presStyleIdx="0" presStyleCnt="0"/>
      <dgm:spPr/>
    </dgm:pt>
    <dgm:pt modelId="{F31A53DA-8F47-41FB-A811-F63198D95548}" type="pres">
      <dgm:prSet presAssocID="{11529625-3F4E-4865-A16C-44D898525625}" presName="hierChild2" presStyleCnt="0"/>
      <dgm:spPr/>
    </dgm:pt>
    <dgm:pt modelId="{2AC9366B-1855-44A6-A801-A6219A861499}" type="pres">
      <dgm:prSet presAssocID="{CDA491D9-C400-415C-A7FE-396D592CE67F}" presName="Name37" presStyleLbl="parChTrans1D2" presStyleIdx="0" presStyleCnt="2"/>
      <dgm:spPr/>
    </dgm:pt>
    <dgm:pt modelId="{216EFC39-B3F3-41A2-99F5-F0662BD15370}" type="pres">
      <dgm:prSet presAssocID="{DA22F321-5D35-4ADB-B70B-FD37CB726AAE}" presName="hierRoot2" presStyleCnt="0">
        <dgm:presLayoutVars>
          <dgm:hierBranch val="init"/>
        </dgm:presLayoutVars>
      </dgm:prSet>
      <dgm:spPr/>
    </dgm:pt>
    <dgm:pt modelId="{53E087D6-8E16-44C5-8E7C-911B5A22E084}" type="pres">
      <dgm:prSet presAssocID="{DA22F321-5D35-4ADB-B70B-FD37CB726AAE}" presName="rootComposite" presStyleCnt="0"/>
      <dgm:spPr/>
    </dgm:pt>
    <dgm:pt modelId="{D78AE654-D4BD-4051-B625-6A31687F1D27}" type="pres">
      <dgm:prSet presAssocID="{DA22F321-5D35-4ADB-B70B-FD37CB726AAE}" presName="rootText" presStyleLbl="node2" presStyleIdx="0" presStyleCnt="2">
        <dgm:presLayoutVars>
          <dgm:chPref val="3"/>
        </dgm:presLayoutVars>
      </dgm:prSet>
      <dgm:spPr/>
    </dgm:pt>
    <dgm:pt modelId="{BDA3B2AF-25AC-4C43-843F-FDD9A336FD7B}" type="pres">
      <dgm:prSet presAssocID="{DA22F321-5D35-4ADB-B70B-FD37CB726AAE}" presName="rootConnector" presStyleLbl="node2" presStyleIdx="0" presStyleCnt="2"/>
      <dgm:spPr/>
    </dgm:pt>
    <dgm:pt modelId="{A4E0DC03-D944-47C8-81E3-0EC26D7A8B4F}" type="pres">
      <dgm:prSet presAssocID="{DA22F321-5D35-4ADB-B70B-FD37CB726AAE}" presName="hierChild4" presStyleCnt="0"/>
      <dgm:spPr/>
    </dgm:pt>
    <dgm:pt modelId="{BC283BD3-EFF9-4E0C-9434-1A16FB10CAD0}" type="pres">
      <dgm:prSet presAssocID="{DA22F321-5D35-4ADB-B70B-FD37CB726AAE}" presName="hierChild5" presStyleCnt="0"/>
      <dgm:spPr/>
    </dgm:pt>
    <dgm:pt modelId="{86FF980C-4D32-4695-B150-890F822D6B74}" type="pres">
      <dgm:prSet presAssocID="{8FF59538-9891-484D-A79A-3B9365010720}" presName="Name37" presStyleLbl="parChTrans1D2" presStyleIdx="1" presStyleCnt="2"/>
      <dgm:spPr/>
    </dgm:pt>
    <dgm:pt modelId="{A8ECEEB4-AADA-4DA4-973C-DA660DFF8595}" type="pres">
      <dgm:prSet presAssocID="{B993B0C7-D202-441F-8910-8E9A45A5A8E0}" presName="hierRoot2" presStyleCnt="0">
        <dgm:presLayoutVars>
          <dgm:hierBranch val="init"/>
        </dgm:presLayoutVars>
      </dgm:prSet>
      <dgm:spPr/>
    </dgm:pt>
    <dgm:pt modelId="{190411A9-6C93-4826-889D-5149AAED2B15}" type="pres">
      <dgm:prSet presAssocID="{B993B0C7-D202-441F-8910-8E9A45A5A8E0}" presName="rootComposite" presStyleCnt="0"/>
      <dgm:spPr/>
    </dgm:pt>
    <dgm:pt modelId="{37190089-6D9D-4F11-89E6-1AA9B7A62D44}" type="pres">
      <dgm:prSet presAssocID="{B993B0C7-D202-441F-8910-8E9A45A5A8E0}" presName="rootText" presStyleLbl="node2" presStyleIdx="1" presStyleCnt="2">
        <dgm:presLayoutVars>
          <dgm:chPref val="3"/>
        </dgm:presLayoutVars>
      </dgm:prSet>
      <dgm:spPr/>
    </dgm:pt>
    <dgm:pt modelId="{07AA845E-304D-4950-A4E2-617422E57FE7}" type="pres">
      <dgm:prSet presAssocID="{B993B0C7-D202-441F-8910-8E9A45A5A8E0}" presName="rootConnector" presStyleLbl="node2" presStyleIdx="1" presStyleCnt="2"/>
      <dgm:spPr/>
    </dgm:pt>
    <dgm:pt modelId="{B6DE5D8A-8B94-42F7-A03A-75B840389AB0}" type="pres">
      <dgm:prSet presAssocID="{B993B0C7-D202-441F-8910-8E9A45A5A8E0}" presName="hierChild4" presStyleCnt="0"/>
      <dgm:spPr/>
    </dgm:pt>
    <dgm:pt modelId="{A1A1AFAD-E528-444C-80E2-F8EF871D96E6}" type="pres">
      <dgm:prSet presAssocID="{B993B0C7-D202-441F-8910-8E9A45A5A8E0}" presName="hierChild5" presStyleCnt="0"/>
      <dgm:spPr/>
    </dgm:pt>
    <dgm:pt modelId="{7BA37A4E-B4B2-47BC-B8F7-C37E0FD4DF34}" type="pres">
      <dgm:prSet presAssocID="{11529625-3F4E-4865-A16C-44D898525625}" presName="hierChild3" presStyleCnt="0"/>
      <dgm:spPr/>
    </dgm:pt>
  </dgm:ptLst>
  <dgm:cxnLst>
    <dgm:cxn modelId="{E7D75622-ADB8-4D41-8121-38510FF53C3C}" srcId="{11529625-3F4E-4865-A16C-44D898525625}" destId="{DA22F321-5D35-4ADB-B70B-FD37CB726AAE}" srcOrd="0" destOrd="0" parTransId="{CDA491D9-C400-415C-A7FE-396D592CE67F}" sibTransId="{ECAB2545-4A24-4B57-B260-7E4C4C684BFD}"/>
    <dgm:cxn modelId="{F77A5F2E-1F4E-45DB-A4D4-3C07BD739C65}" type="presOf" srcId="{11529625-3F4E-4865-A16C-44D898525625}" destId="{A29798E5-C018-43EF-BB67-968819C077DC}" srcOrd="0" destOrd="0" presId="urn:microsoft.com/office/officeart/2005/8/layout/orgChart1"/>
    <dgm:cxn modelId="{9E65A238-81ED-47D9-8E29-D35E6B1FE82A}" type="presOf" srcId="{8FF59538-9891-484D-A79A-3B9365010720}" destId="{86FF980C-4D32-4695-B150-890F822D6B74}" srcOrd="0" destOrd="0" presId="urn:microsoft.com/office/officeart/2005/8/layout/orgChart1"/>
    <dgm:cxn modelId="{E94AF169-A56B-4568-8B0B-9E135F75259A}" srcId="{11529625-3F4E-4865-A16C-44D898525625}" destId="{B993B0C7-D202-441F-8910-8E9A45A5A8E0}" srcOrd="1" destOrd="0" parTransId="{8FF59538-9891-484D-A79A-3B9365010720}" sibTransId="{7D4D2544-F7F8-4C5E-AE34-41E7CA814C6E}"/>
    <dgm:cxn modelId="{3AE0FA49-3C78-4F57-813F-FB8AC0A69F3A}" type="presOf" srcId="{DA22F321-5D35-4ADB-B70B-FD37CB726AAE}" destId="{D78AE654-D4BD-4051-B625-6A31687F1D27}" srcOrd="0" destOrd="0" presId="urn:microsoft.com/office/officeart/2005/8/layout/orgChart1"/>
    <dgm:cxn modelId="{F2FB4679-C1A9-4297-BB5D-BD6B07FD76B2}" type="presOf" srcId="{DA22F321-5D35-4ADB-B70B-FD37CB726AAE}" destId="{BDA3B2AF-25AC-4C43-843F-FDD9A336FD7B}" srcOrd="1" destOrd="0" presId="urn:microsoft.com/office/officeart/2005/8/layout/orgChart1"/>
    <dgm:cxn modelId="{661B678D-F501-4CEF-B5EB-7F3BD13CFD1B}" type="presOf" srcId="{11529625-3F4E-4865-A16C-44D898525625}" destId="{28251DFA-AFC8-42E5-A065-80E66025CB88}" srcOrd="1" destOrd="0" presId="urn:microsoft.com/office/officeart/2005/8/layout/orgChart1"/>
    <dgm:cxn modelId="{A93BCCAB-7AEA-4E42-9CFF-22E15F4510E5}" srcId="{8D0476D8-4DC7-40A9-B74A-BD5DF7F139B0}" destId="{11529625-3F4E-4865-A16C-44D898525625}" srcOrd="0" destOrd="0" parTransId="{3E1F811A-A76B-4C15-B9FE-6BD652E66FAF}" sibTransId="{352FB372-4CD1-4393-A591-9FF22086D3D0}"/>
    <dgm:cxn modelId="{73E459BE-9F97-4444-AC93-7EC3994618AF}" type="presOf" srcId="{CDA491D9-C400-415C-A7FE-396D592CE67F}" destId="{2AC9366B-1855-44A6-A801-A6219A861499}" srcOrd="0" destOrd="0" presId="urn:microsoft.com/office/officeart/2005/8/layout/orgChart1"/>
    <dgm:cxn modelId="{FEA85DC5-80F7-4744-A42B-36D687F6CB03}" type="presOf" srcId="{B993B0C7-D202-441F-8910-8E9A45A5A8E0}" destId="{07AA845E-304D-4950-A4E2-617422E57FE7}" srcOrd="1" destOrd="0" presId="urn:microsoft.com/office/officeart/2005/8/layout/orgChart1"/>
    <dgm:cxn modelId="{A294D5E0-24A1-402A-B04D-2D55C239CECC}" type="presOf" srcId="{B993B0C7-D202-441F-8910-8E9A45A5A8E0}" destId="{37190089-6D9D-4F11-89E6-1AA9B7A62D44}" srcOrd="0" destOrd="0" presId="urn:microsoft.com/office/officeart/2005/8/layout/orgChart1"/>
    <dgm:cxn modelId="{820786EB-AEAC-47C2-8CCF-181BDC3E2B85}" type="presOf" srcId="{8D0476D8-4DC7-40A9-B74A-BD5DF7F139B0}" destId="{07B6549B-942E-4F67-A01C-90E35A866E94}" srcOrd="0" destOrd="0" presId="urn:microsoft.com/office/officeart/2005/8/layout/orgChart1"/>
    <dgm:cxn modelId="{33E98F8A-6FA9-4974-A5E8-308147CA8569}" type="presParOf" srcId="{07B6549B-942E-4F67-A01C-90E35A866E94}" destId="{3418C7B6-1FA8-4C8E-A943-8B840B5DCB86}" srcOrd="0" destOrd="0" presId="urn:microsoft.com/office/officeart/2005/8/layout/orgChart1"/>
    <dgm:cxn modelId="{3CE76633-09F4-43B5-8903-26373A040CB4}" type="presParOf" srcId="{3418C7B6-1FA8-4C8E-A943-8B840B5DCB86}" destId="{1788D551-78D5-46A3-9877-2B110CD11F59}" srcOrd="0" destOrd="0" presId="urn:microsoft.com/office/officeart/2005/8/layout/orgChart1"/>
    <dgm:cxn modelId="{409ABF26-06A4-4215-8D57-0F3B1879676E}" type="presParOf" srcId="{1788D551-78D5-46A3-9877-2B110CD11F59}" destId="{A29798E5-C018-43EF-BB67-968819C077DC}" srcOrd="0" destOrd="0" presId="urn:microsoft.com/office/officeart/2005/8/layout/orgChart1"/>
    <dgm:cxn modelId="{F0E74650-7537-4D50-97A2-6DADA26083F6}" type="presParOf" srcId="{1788D551-78D5-46A3-9877-2B110CD11F59}" destId="{28251DFA-AFC8-42E5-A065-80E66025CB88}" srcOrd="1" destOrd="0" presId="urn:microsoft.com/office/officeart/2005/8/layout/orgChart1"/>
    <dgm:cxn modelId="{B5C7716E-31BB-4E6A-8048-85553F32664F}" type="presParOf" srcId="{3418C7B6-1FA8-4C8E-A943-8B840B5DCB86}" destId="{F31A53DA-8F47-41FB-A811-F63198D95548}" srcOrd="1" destOrd="0" presId="urn:microsoft.com/office/officeart/2005/8/layout/orgChart1"/>
    <dgm:cxn modelId="{2B6E4BCB-ADBF-4077-824D-249B6AAE8CFA}" type="presParOf" srcId="{F31A53DA-8F47-41FB-A811-F63198D95548}" destId="{2AC9366B-1855-44A6-A801-A6219A861499}" srcOrd="0" destOrd="0" presId="urn:microsoft.com/office/officeart/2005/8/layout/orgChart1"/>
    <dgm:cxn modelId="{E101EEDF-0B56-4CAB-8375-0910664803F6}" type="presParOf" srcId="{F31A53DA-8F47-41FB-A811-F63198D95548}" destId="{216EFC39-B3F3-41A2-99F5-F0662BD15370}" srcOrd="1" destOrd="0" presId="urn:microsoft.com/office/officeart/2005/8/layout/orgChart1"/>
    <dgm:cxn modelId="{7E0578ED-9EF8-47FE-862E-E0E8A553300B}" type="presParOf" srcId="{216EFC39-B3F3-41A2-99F5-F0662BD15370}" destId="{53E087D6-8E16-44C5-8E7C-911B5A22E084}" srcOrd="0" destOrd="0" presId="urn:microsoft.com/office/officeart/2005/8/layout/orgChart1"/>
    <dgm:cxn modelId="{F28EB99F-634F-4890-8720-4EB52EBCCBD6}" type="presParOf" srcId="{53E087D6-8E16-44C5-8E7C-911B5A22E084}" destId="{D78AE654-D4BD-4051-B625-6A31687F1D27}" srcOrd="0" destOrd="0" presId="urn:microsoft.com/office/officeart/2005/8/layout/orgChart1"/>
    <dgm:cxn modelId="{F1AECBD7-5EC7-46E0-88F2-76EE3CC6D436}" type="presParOf" srcId="{53E087D6-8E16-44C5-8E7C-911B5A22E084}" destId="{BDA3B2AF-25AC-4C43-843F-FDD9A336FD7B}" srcOrd="1" destOrd="0" presId="urn:microsoft.com/office/officeart/2005/8/layout/orgChart1"/>
    <dgm:cxn modelId="{55A51A1A-DC88-402F-BCFC-219EE46EAAF9}" type="presParOf" srcId="{216EFC39-B3F3-41A2-99F5-F0662BD15370}" destId="{A4E0DC03-D944-47C8-81E3-0EC26D7A8B4F}" srcOrd="1" destOrd="0" presId="urn:microsoft.com/office/officeart/2005/8/layout/orgChart1"/>
    <dgm:cxn modelId="{31DCB631-11DA-4149-ABD9-055FB94FF894}" type="presParOf" srcId="{216EFC39-B3F3-41A2-99F5-F0662BD15370}" destId="{BC283BD3-EFF9-4E0C-9434-1A16FB10CAD0}" srcOrd="2" destOrd="0" presId="urn:microsoft.com/office/officeart/2005/8/layout/orgChart1"/>
    <dgm:cxn modelId="{C43E8890-C989-4F01-9559-510171D8612B}" type="presParOf" srcId="{F31A53DA-8F47-41FB-A811-F63198D95548}" destId="{86FF980C-4D32-4695-B150-890F822D6B74}" srcOrd="2" destOrd="0" presId="urn:microsoft.com/office/officeart/2005/8/layout/orgChart1"/>
    <dgm:cxn modelId="{600CCA74-EAE6-44F8-99A7-106347F08E52}" type="presParOf" srcId="{F31A53DA-8F47-41FB-A811-F63198D95548}" destId="{A8ECEEB4-AADA-4DA4-973C-DA660DFF8595}" srcOrd="3" destOrd="0" presId="urn:microsoft.com/office/officeart/2005/8/layout/orgChart1"/>
    <dgm:cxn modelId="{382A1867-61D3-447E-8297-D3F91F48AF8D}" type="presParOf" srcId="{A8ECEEB4-AADA-4DA4-973C-DA660DFF8595}" destId="{190411A9-6C93-4826-889D-5149AAED2B15}" srcOrd="0" destOrd="0" presId="urn:microsoft.com/office/officeart/2005/8/layout/orgChart1"/>
    <dgm:cxn modelId="{FBAB353A-AEA7-478E-A79F-3C408F2E4BCF}" type="presParOf" srcId="{190411A9-6C93-4826-889D-5149AAED2B15}" destId="{37190089-6D9D-4F11-89E6-1AA9B7A62D44}" srcOrd="0" destOrd="0" presId="urn:microsoft.com/office/officeart/2005/8/layout/orgChart1"/>
    <dgm:cxn modelId="{57E7BCAA-C919-4B43-B4A7-34DFF794CF08}" type="presParOf" srcId="{190411A9-6C93-4826-889D-5149AAED2B15}" destId="{07AA845E-304D-4950-A4E2-617422E57FE7}" srcOrd="1" destOrd="0" presId="urn:microsoft.com/office/officeart/2005/8/layout/orgChart1"/>
    <dgm:cxn modelId="{882EE65B-C323-4500-A435-0286A65E2CC4}" type="presParOf" srcId="{A8ECEEB4-AADA-4DA4-973C-DA660DFF8595}" destId="{B6DE5D8A-8B94-42F7-A03A-75B840389AB0}" srcOrd="1" destOrd="0" presId="urn:microsoft.com/office/officeart/2005/8/layout/orgChart1"/>
    <dgm:cxn modelId="{B0AD3119-C88F-4EBF-BDB7-3E607DB7631B}" type="presParOf" srcId="{A8ECEEB4-AADA-4DA4-973C-DA660DFF8595}" destId="{A1A1AFAD-E528-444C-80E2-F8EF871D96E6}" srcOrd="2" destOrd="0" presId="urn:microsoft.com/office/officeart/2005/8/layout/orgChart1"/>
    <dgm:cxn modelId="{AFDA6EDB-1C1C-41F7-B523-5416247ABFF7}" type="presParOf" srcId="{3418C7B6-1FA8-4C8E-A943-8B840B5DCB86}" destId="{7BA37A4E-B4B2-47BC-B8F7-C37E0FD4DF3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FF980C-4D32-4695-B150-890F822D6B74}">
      <dsp:nvSpPr>
        <dsp:cNvPr id="0" name=""/>
        <dsp:cNvSpPr/>
      </dsp:nvSpPr>
      <dsp:spPr>
        <a:xfrm>
          <a:off x="4062941" y="1774056"/>
          <a:ext cx="2145418" cy="7446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2345"/>
              </a:lnTo>
              <a:lnTo>
                <a:pt x="2145418" y="372345"/>
              </a:lnTo>
              <a:lnTo>
                <a:pt x="2145418" y="744690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C9366B-1855-44A6-A801-A6219A861499}">
      <dsp:nvSpPr>
        <dsp:cNvPr id="0" name=""/>
        <dsp:cNvSpPr/>
      </dsp:nvSpPr>
      <dsp:spPr>
        <a:xfrm>
          <a:off x="1917522" y="1774056"/>
          <a:ext cx="2145418" cy="744690"/>
        </a:xfrm>
        <a:custGeom>
          <a:avLst/>
          <a:gdLst/>
          <a:ahLst/>
          <a:cxnLst/>
          <a:rect l="0" t="0" r="0" b="0"/>
          <a:pathLst>
            <a:path>
              <a:moveTo>
                <a:pt x="2145418" y="0"/>
              </a:moveTo>
              <a:lnTo>
                <a:pt x="2145418" y="372345"/>
              </a:lnTo>
              <a:lnTo>
                <a:pt x="0" y="372345"/>
              </a:lnTo>
              <a:lnTo>
                <a:pt x="0" y="744690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9798E5-C018-43EF-BB67-968819C077DC}">
      <dsp:nvSpPr>
        <dsp:cNvPr id="0" name=""/>
        <dsp:cNvSpPr/>
      </dsp:nvSpPr>
      <dsp:spPr>
        <a:xfrm>
          <a:off x="2289868" y="983"/>
          <a:ext cx="3546146" cy="1773073"/>
        </a:xfrm>
        <a:prstGeom prst="rect">
          <a:avLst/>
        </a:prstGeom>
        <a:solidFill>
          <a:schemeClr val="accent3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6000" b="1" kern="1200" dirty="0"/>
            <a:t>Basınç ölçme</a:t>
          </a:r>
          <a:endParaRPr lang="en-US" sz="6000" kern="1200" dirty="0"/>
        </a:p>
      </dsp:txBody>
      <dsp:txXfrm>
        <a:off x="2289868" y="983"/>
        <a:ext cx="3546146" cy="1773073"/>
      </dsp:txXfrm>
    </dsp:sp>
    <dsp:sp modelId="{D78AE654-D4BD-4051-B625-6A31687F1D27}">
      <dsp:nvSpPr>
        <dsp:cNvPr id="0" name=""/>
        <dsp:cNvSpPr/>
      </dsp:nvSpPr>
      <dsp:spPr>
        <a:xfrm>
          <a:off x="144449" y="2518747"/>
          <a:ext cx="3546146" cy="1773073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6000" b="1" kern="1200" dirty="0"/>
            <a:t>Efektif Basınç</a:t>
          </a:r>
          <a:endParaRPr lang="en-US" sz="6000" kern="1200" dirty="0"/>
        </a:p>
      </dsp:txBody>
      <dsp:txXfrm>
        <a:off x="144449" y="2518747"/>
        <a:ext cx="3546146" cy="1773073"/>
      </dsp:txXfrm>
    </dsp:sp>
    <dsp:sp modelId="{37190089-6D9D-4F11-89E6-1AA9B7A62D44}">
      <dsp:nvSpPr>
        <dsp:cNvPr id="0" name=""/>
        <dsp:cNvSpPr/>
      </dsp:nvSpPr>
      <dsp:spPr>
        <a:xfrm>
          <a:off x="4435286" y="2518747"/>
          <a:ext cx="3546146" cy="1773073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6000" b="1" kern="1200" dirty="0">
              <a:solidFill>
                <a:srgbClr val="FFFFFF"/>
              </a:solidFill>
              <a:latin typeface="Century Gothic"/>
              <a:ea typeface="+mn-ea"/>
              <a:cs typeface="+mn-cs"/>
            </a:rPr>
            <a:t>Mutlak Basınç</a:t>
          </a:r>
          <a:endParaRPr lang="en-US" sz="6000" b="1" kern="1200" dirty="0">
            <a:solidFill>
              <a:srgbClr val="FFFFFF"/>
            </a:solidFill>
            <a:latin typeface="Century Gothic"/>
            <a:ea typeface="+mn-ea"/>
            <a:cs typeface="+mn-cs"/>
          </a:endParaRPr>
        </a:p>
      </dsp:txBody>
      <dsp:txXfrm>
        <a:off x="4435286" y="2518747"/>
        <a:ext cx="3546146" cy="1773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17-03-2026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17-03-2026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17-03-2026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17-03-2026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17-03-2026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Kütle ve Enerji Denklikleri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Gıdaların Bazı Fiziksel Nitelikleri II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7332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İki cisim </a:t>
            </a:r>
            <a:r>
              <a:rPr lang="tr-TR" sz="2800" b="1" dirty="0">
                <a:solidFill>
                  <a:srgbClr val="00B050"/>
                </a:solidFill>
              </a:rPr>
              <a:t>aynı sıcaklıkta </a:t>
            </a:r>
            <a:r>
              <a:rPr lang="tr-TR" sz="2800" b="1" dirty="0"/>
              <a:t>olduğu izlenimi verince, artık bunlar "</a:t>
            </a:r>
            <a:r>
              <a:rPr lang="tr-TR" sz="2800" b="1" dirty="0">
                <a:solidFill>
                  <a:srgbClr val="FF0000"/>
                </a:solidFill>
              </a:rPr>
              <a:t>termal dengeye</a:t>
            </a:r>
            <a:r>
              <a:rPr lang="tr-TR" sz="2800" b="1" dirty="0"/>
              <a:t>" erişmiştir.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Termal denge oluşurken, </a:t>
            </a:r>
            <a:r>
              <a:rPr lang="tr-TR" sz="2800" b="1" dirty="0">
                <a:solidFill>
                  <a:srgbClr val="FF0000"/>
                </a:solidFill>
              </a:rPr>
              <a:t>sıcak cisimden </a:t>
            </a:r>
            <a:r>
              <a:rPr lang="tr-TR" sz="2800" b="1" dirty="0">
                <a:solidFill>
                  <a:srgbClr val="0070C0"/>
                </a:solidFill>
              </a:rPr>
              <a:t>soğuk cisme </a:t>
            </a:r>
            <a:r>
              <a:rPr lang="tr-TR" sz="2800" b="1" dirty="0">
                <a:solidFill>
                  <a:srgbClr val="FF0000"/>
                </a:solidFill>
              </a:rPr>
              <a:t>ısı enerjisi </a:t>
            </a:r>
            <a:r>
              <a:rPr lang="tr-TR" sz="2800" b="1" dirty="0"/>
              <a:t>akışı gerçekleşmiştir.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Şu halde sıcaklık, </a:t>
            </a:r>
            <a:r>
              <a:rPr lang="tr-TR" sz="2800" b="1" dirty="0">
                <a:solidFill>
                  <a:srgbClr val="FF0000"/>
                </a:solidFill>
              </a:rPr>
              <a:t>ısı akış </a:t>
            </a:r>
            <a:r>
              <a:rPr lang="tr-TR" sz="2800" b="1" dirty="0"/>
              <a:t>yönünü belirler.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göre </a:t>
            </a:r>
            <a:r>
              <a:rPr lang="tr-TR" sz="2800" b="1" dirty="0">
                <a:solidFill>
                  <a:srgbClr val="FF0000"/>
                </a:solidFill>
              </a:rPr>
              <a:t>ısı</a:t>
            </a:r>
            <a:r>
              <a:rPr lang="tr-TR" sz="2800" b="1" dirty="0"/>
              <a:t> daima, </a:t>
            </a:r>
            <a:r>
              <a:rPr lang="tr-TR" sz="2800" b="1" dirty="0">
                <a:solidFill>
                  <a:srgbClr val="FF0000"/>
                </a:solidFill>
              </a:rPr>
              <a:t>sıcaklığı yüksek </a:t>
            </a:r>
            <a:r>
              <a:rPr lang="tr-TR" sz="2800" b="1" dirty="0"/>
              <a:t>olan cisimden, </a:t>
            </a:r>
            <a:r>
              <a:rPr lang="tr-TR" sz="2800" b="1" dirty="0">
                <a:solidFill>
                  <a:srgbClr val="00B0F0"/>
                </a:solidFill>
              </a:rPr>
              <a:t>sıcaklığı daha düşük </a:t>
            </a:r>
            <a:r>
              <a:rPr lang="tr-TR" sz="2800" b="1" dirty="0"/>
              <a:t>olana doğru akar.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18972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773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Termel denge</a:t>
            </a:r>
            <a:r>
              <a:rPr lang="tr-TR" sz="2800" b="1" dirty="0"/>
              <a:t>; dokunma duygusu ile değil, bilimsel olarak ölçülerek belirlenmelidir.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Bunun bilimsel yolla belirlenmesi için üçüncü bir objenin yani bir test aracının (</a:t>
            </a:r>
            <a:r>
              <a:rPr lang="tr-TR" sz="2800" b="1" dirty="0">
                <a:solidFill>
                  <a:srgbClr val="FF0000"/>
                </a:solidFill>
              </a:rPr>
              <a:t>termometre</a:t>
            </a:r>
            <a:r>
              <a:rPr lang="tr-TR" sz="2800" b="1" dirty="0"/>
              <a:t>) kullanılması gerekir.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ölçümün temeli ise, "</a:t>
            </a:r>
            <a:r>
              <a:rPr lang="tr-TR" sz="2800" b="1" dirty="0">
                <a:solidFill>
                  <a:srgbClr val="FF0000"/>
                </a:solidFill>
              </a:rPr>
              <a:t>termodinamiğin sıfırıncı yasası</a:t>
            </a:r>
            <a:r>
              <a:rPr lang="tr-TR" sz="2800" b="1" dirty="0"/>
              <a:t>" denen ilkeye dayanır. </a:t>
            </a:r>
          </a:p>
        </p:txBody>
      </p:sp>
    </p:spTree>
    <p:extLst>
      <p:ext uri="{BB962C8B-B14F-4D97-AF65-F5344CB8AC3E}">
        <p14:creationId xmlns:p14="http://schemas.microsoft.com/office/powerpoint/2010/main" val="140738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41491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yasaya göre, eğer (A) ve (B) objelerinin her biri ayrı ayrı (C) ile (yani termometreyle) termal dengedeyse, (A) ve (B) de birbiriyle termal dengededir 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316" y="2335100"/>
            <a:ext cx="1504276" cy="2764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74342" y="4984515"/>
            <a:ext cx="23301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tr-TR" dirty="0"/>
              <a:t>C Termometre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36514" y="5443028"/>
            <a:ext cx="2808312" cy="12241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B</a:t>
            </a:r>
          </a:p>
          <a:p>
            <a:pPr algn="ctr"/>
            <a:r>
              <a:rPr lang="tr-TR" dirty="0">
                <a:solidFill>
                  <a:srgbClr val="FF0000"/>
                </a:solidFill>
              </a:rPr>
              <a:t>Soğuk madde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319251" y="5438709"/>
            <a:ext cx="2808312" cy="122413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/>
              <a:t>A</a:t>
            </a:r>
          </a:p>
          <a:p>
            <a:pPr algn="ctr"/>
            <a:r>
              <a:rPr lang="tr-TR" dirty="0"/>
              <a:t>Sıcak madde</a:t>
            </a:r>
          </a:p>
        </p:txBody>
      </p:sp>
      <p:sp>
        <p:nvSpPr>
          <p:cNvPr id="9" name="Right Arrow 8"/>
          <p:cNvSpPr/>
          <p:nvPr/>
        </p:nvSpPr>
        <p:spPr>
          <a:xfrm>
            <a:off x="4928202" y="5587044"/>
            <a:ext cx="2376264" cy="936104"/>
          </a:xfrm>
          <a:prstGeom prst="rightArrow">
            <a:avLst/>
          </a:prstGeom>
          <a:gradFill>
            <a:gsLst>
              <a:gs pos="0">
                <a:srgbClr val="FF0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/>
              <a:t>Isı akışı</a:t>
            </a:r>
          </a:p>
        </p:txBody>
      </p:sp>
    </p:spTree>
    <p:extLst>
      <p:ext uri="{BB962C8B-B14F-4D97-AF65-F5344CB8AC3E}">
        <p14:creationId xmlns:p14="http://schemas.microsoft.com/office/powerpoint/2010/main" val="389688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5892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açıklamalar daha kapsamlı olarak şu şekilde ifade edilebilir.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Sıcaklık bir sistemin öyle bir özelliğidir ki, bu sistem diğer sistemlerle temas ettirilince sonuçta tüm sistemler de aynı değere ulaşır.</a:t>
            </a:r>
          </a:p>
        </p:txBody>
      </p:sp>
    </p:spTree>
    <p:extLst>
      <p:ext uri="{BB962C8B-B14F-4D97-AF65-F5344CB8AC3E}">
        <p14:creationId xmlns:p14="http://schemas.microsoft.com/office/powerpoint/2010/main" val="419604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3200" b="1" dirty="0"/>
              <a:t>SICAKLIK - </a:t>
            </a:r>
            <a:r>
              <a:rPr lang="tr-TR" sz="3200" b="1" dirty="0">
                <a:solidFill>
                  <a:srgbClr val="0070C0"/>
                </a:solidFill>
              </a:rPr>
              <a:t>Sıcaklık Ölçme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 cismin sıcaklığını saptayabilmek amacıyla, </a:t>
            </a:r>
            <a:r>
              <a:rPr lang="tr-TR" sz="2800" b="1" dirty="0">
                <a:solidFill>
                  <a:srgbClr val="FF0000"/>
                </a:solidFill>
              </a:rPr>
              <a:t>sıcaklık düzeyine bağlı </a:t>
            </a:r>
            <a:r>
              <a:rPr lang="tr-TR" sz="2800" b="1" dirty="0"/>
              <a:t>olarak değişen ve aynı zamanda ölçülebilen </a:t>
            </a:r>
            <a:r>
              <a:rPr lang="tr-TR" sz="2800" b="1" dirty="0">
                <a:solidFill>
                  <a:srgbClr val="00B050"/>
                </a:solidFill>
              </a:rPr>
              <a:t>bazı fiziksel özelliklerinden </a:t>
            </a:r>
            <a:r>
              <a:rPr lang="tr-TR" sz="2800" b="1" dirty="0"/>
              <a:t>yararlanılır.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özellikler arasında, sıcaklık değiştikçe; </a:t>
            </a:r>
            <a:r>
              <a:rPr lang="tr-TR" sz="2800" b="1" dirty="0">
                <a:solidFill>
                  <a:srgbClr val="FF0000"/>
                </a:solidFill>
              </a:rPr>
              <a:t>bir sıvının hacminin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bir metal çubuğun uzunluğunun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00B0F0"/>
                </a:solidFill>
              </a:rPr>
              <a:t>sabit hacimde tutulan bir gazın basıncının değişmesi </a:t>
            </a:r>
            <a:r>
              <a:rPr lang="tr-TR" sz="2800" b="1" dirty="0"/>
              <a:t>gibi özellikler sayılabilir. </a:t>
            </a:r>
          </a:p>
        </p:txBody>
      </p:sp>
    </p:spTree>
    <p:extLst>
      <p:ext uri="{BB962C8B-B14F-4D97-AF65-F5344CB8AC3E}">
        <p14:creationId xmlns:p14="http://schemas.microsoft.com/office/powerpoint/2010/main" val="58938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8489338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Sıcaklığa bağlı olarak fiziksel özelliği değişen, bu materyallere "</a:t>
            </a:r>
            <a:r>
              <a:rPr lang="tr-TR" sz="2800" b="1" dirty="0">
                <a:solidFill>
                  <a:srgbClr val="FF0000"/>
                </a:solidFill>
              </a:rPr>
              <a:t>termometrik obje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Termometrik obje, eğer </a:t>
            </a:r>
            <a:r>
              <a:rPr lang="tr-TR" sz="2800" b="1" dirty="0">
                <a:solidFill>
                  <a:srgbClr val="00B0F0"/>
                </a:solidFill>
              </a:rPr>
              <a:t>kılcal bir borudaki </a:t>
            </a:r>
            <a:r>
              <a:rPr lang="tr-TR" sz="2800" b="1" dirty="0"/>
              <a:t>sıvı ise, sıcaklığa bağlı olarak </a:t>
            </a:r>
            <a:r>
              <a:rPr lang="tr-TR" sz="2800" b="1" dirty="0">
                <a:solidFill>
                  <a:srgbClr val="00B050"/>
                </a:solidFill>
              </a:rPr>
              <a:t>sıvı hacminin artışı</a:t>
            </a:r>
            <a:r>
              <a:rPr lang="tr-TR" sz="2800" b="1" dirty="0"/>
              <a:t>, borudaki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sıvı yüksekliğinin </a:t>
            </a:r>
            <a:r>
              <a:rPr lang="tr-TR" sz="2800" b="1" dirty="0"/>
              <a:t>değişmesine neden olur.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göre; böyle bir gereçte skala düzenleme, sıvı kolonun uzunluğuna göre yapılır.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6647" y="2132856"/>
            <a:ext cx="2207584" cy="331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21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Ancak şunu da vurgulamak gerekir ki, sıcaklığa bağlı olarak bu değişme </a:t>
            </a:r>
            <a:r>
              <a:rPr lang="tr-TR" sz="2800" b="1" dirty="0">
                <a:solidFill>
                  <a:srgbClr val="FF0000"/>
                </a:solidFill>
              </a:rPr>
              <a:t>doğrusal olmalıdır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Örneğin, </a:t>
            </a:r>
            <a:r>
              <a:rPr lang="tr-TR" sz="2800" b="1" dirty="0">
                <a:solidFill>
                  <a:srgbClr val="FF0000"/>
                </a:solidFill>
              </a:rPr>
              <a:t>cıva sütunlu bir termometrede </a:t>
            </a:r>
            <a:r>
              <a:rPr lang="tr-TR" sz="2800" b="1" dirty="0"/>
              <a:t>başlangıç sıcaklığı ne olursa olsun, </a:t>
            </a:r>
            <a:r>
              <a:rPr lang="tr-TR" sz="2800" b="1" dirty="0">
                <a:solidFill>
                  <a:srgbClr val="00B050"/>
                </a:solidFill>
              </a:rPr>
              <a:t>sıcaklık derecesinde bir birim değişme</a:t>
            </a:r>
            <a:r>
              <a:rPr lang="tr-TR" sz="2800" b="1" dirty="0"/>
              <a:t>, cıva kolonunda daima aynı uzunlukta değişmeye neden olmalıdır.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Yaygın olarak kullanılan </a:t>
            </a:r>
            <a:r>
              <a:rPr lang="tr-TR" sz="2800" b="1" dirty="0">
                <a:solidFill>
                  <a:srgbClr val="FF0000"/>
                </a:solidFill>
              </a:rPr>
              <a:t>cam termometrelerde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cıva</a:t>
            </a:r>
            <a:r>
              <a:rPr lang="tr-TR" sz="2800" b="1" dirty="0"/>
              <a:t> dışında </a:t>
            </a:r>
            <a:r>
              <a:rPr lang="tr-TR" sz="2800" b="1" dirty="0">
                <a:solidFill>
                  <a:srgbClr val="FF0000"/>
                </a:solidFill>
              </a:rPr>
              <a:t>alkol</a:t>
            </a:r>
            <a:r>
              <a:rPr lang="tr-TR" sz="2800" b="1" dirty="0"/>
              <a:t> de kullanılmaktadır.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355818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Alkol kolonunda da, tıpkı cıvada olduğu gibi, sıcaklık değişimleri daima aynı uzunlukta değişmeye neden olmaktadır.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Diğer taraftan </a:t>
            </a:r>
            <a:r>
              <a:rPr lang="tr-TR" sz="2800" b="1" dirty="0">
                <a:solidFill>
                  <a:srgbClr val="FF0000"/>
                </a:solidFill>
              </a:rPr>
              <a:t>termometre skalasını </a:t>
            </a:r>
            <a:r>
              <a:rPr lang="tr-TR" sz="2800" b="1" dirty="0"/>
              <a:t>oluşturmada, öncelikle </a:t>
            </a:r>
            <a:r>
              <a:rPr lang="tr-TR" sz="2800" b="1" dirty="0">
                <a:solidFill>
                  <a:srgbClr val="00B050"/>
                </a:solidFill>
              </a:rPr>
              <a:t>sabit bir nokta seçilmesi </a:t>
            </a:r>
            <a:r>
              <a:rPr lang="tr-TR" sz="2800" b="1" dirty="0"/>
              <a:t>zorunludur.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Hangi tip termometre olursa olsun, bütün termometreler bu noktada aynı değeri göstermelidir.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Termometre skalasını düzenlemede "</a:t>
            </a:r>
            <a:r>
              <a:rPr lang="tr-TR" sz="2800" b="1" dirty="0">
                <a:solidFill>
                  <a:srgbClr val="FF0000"/>
                </a:solidFill>
              </a:rPr>
              <a:t>sabit nokta</a:t>
            </a:r>
            <a:r>
              <a:rPr lang="tr-TR" sz="2800" b="1" dirty="0"/>
              <a:t>" olarak </a:t>
            </a:r>
            <a:r>
              <a:rPr lang="tr-TR" sz="2800" b="1" dirty="0">
                <a:solidFill>
                  <a:srgbClr val="FF0000"/>
                </a:solidFill>
              </a:rPr>
              <a:t>suyun üçlü noktasındaki </a:t>
            </a:r>
            <a:r>
              <a:rPr lang="tr-TR" sz="2800" b="1" dirty="0"/>
              <a:t>sıcaklık seçilmiştir. </a:t>
            </a:r>
          </a:p>
        </p:txBody>
      </p:sp>
    </p:spTree>
    <p:extLst>
      <p:ext uri="{BB962C8B-B14F-4D97-AF65-F5344CB8AC3E}">
        <p14:creationId xmlns:p14="http://schemas.microsoft.com/office/powerpoint/2010/main" val="265944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25658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nokta </a:t>
            </a:r>
            <a:r>
              <a:rPr lang="tr-TR" sz="2800" b="1" dirty="0">
                <a:solidFill>
                  <a:srgbClr val="FF0000"/>
                </a:solidFill>
              </a:rPr>
              <a:t>Celcius skalasında 0.01°C </a:t>
            </a:r>
            <a:r>
              <a:rPr lang="tr-TR" sz="2800" b="1" dirty="0"/>
              <a:t>işaretine, </a:t>
            </a:r>
            <a:r>
              <a:rPr lang="tr-TR" sz="2800" b="1" dirty="0">
                <a:solidFill>
                  <a:srgbClr val="00B050"/>
                </a:solidFill>
              </a:rPr>
              <a:t>Kelvin </a:t>
            </a:r>
            <a:r>
              <a:rPr lang="tr-TR" sz="2800" b="1" dirty="0"/>
              <a:t>skalasında ise </a:t>
            </a:r>
            <a:r>
              <a:rPr lang="tr-TR" sz="2800" b="1" dirty="0">
                <a:solidFill>
                  <a:srgbClr val="00B050"/>
                </a:solidFill>
              </a:rPr>
              <a:t>273.16 K</a:t>
            </a:r>
            <a:r>
              <a:rPr lang="tr-TR" sz="2800" b="1" dirty="0"/>
              <a:t> işaretine denk gelmektedir.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621" y="1844824"/>
            <a:ext cx="7858729" cy="4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97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3200" b="1" dirty="0"/>
              <a:t>SICAKLIK - </a:t>
            </a:r>
            <a:r>
              <a:rPr lang="tr-TR" sz="3200" b="1" dirty="0">
                <a:solidFill>
                  <a:srgbClr val="FF0000"/>
                </a:solidFill>
              </a:rPr>
              <a:t>Termometre Skalaları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Fahrenheit</a:t>
            </a:r>
            <a:r>
              <a:rPr lang="tr-TR" sz="2800" b="1" dirty="0"/>
              <a:t> ve </a:t>
            </a:r>
            <a:r>
              <a:rPr lang="tr-TR" sz="2800" b="1" dirty="0" err="1">
                <a:solidFill>
                  <a:srgbClr val="FF0000"/>
                </a:solidFill>
              </a:rPr>
              <a:t>Celcius</a:t>
            </a:r>
            <a:r>
              <a:rPr lang="tr-TR" sz="2800" b="1" dirty="0"/>
              <a:t> skalaları olmak üzere başlıca 2 termometre skalası vardır.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Bunlardan, Alman ölçü aletleri üreticisi "</a:t>
            </a:r>
            <a:r>
              <a:rPr lang="tr-TR" sz="2800" b="1" dirty="0">
                <a:solidFill>
                  <a:srgbClr val="FF0000"/>
                </a:solidFill>
              </a:rPr>
              <a:t>Gabriel Daniel Fahrenheit</a:t>
            </a:r>
            <a:r>
              <a:rPr lang="tr-TR" sz="2800" b="1" dirty="0"/>
              <a:t>" tarafından, 1724'de yapılmış özel bir termometrede kullanılan skalaya, "Fahrenheit" skalası denir. </a:t>
            </a:r>
          </a:p>
        </p:txBody>
      </p:sp>
    </p:spTree>
    <p:extLst>
      <p:ext uri="{BB962C8B-B14F-4D97-AF65-F5344CB8AC3E}">
        <p14:creationId xmlns:p14="http://schemas.microsoft.com/office/powerpoint/2010/main" val="274688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Sıcaklık - Termel Denge - Sıcaklık Ölçme</a:t>
            </a:r>
          </a:p>
          <a:p>
            <a:r>
              <a:rPr lang="tr-TR" sz="2800" b="1" dirty="0"/>
              <a:t>Termometre Skalaları - Mutlak sıfır</a:t>
            </a:r>
          </a:p>
          <a:p>
            <a:r>
              <a:rPr lang="tr-TR" sz="2800" b="1" dirty="0"/>
              <a:t>Sıcaklık Birimlerinin Birbirlerine Çevrilmesi</a:t>
            </a:r>
          </a:p>
          <a:p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ISI</a:t>
            </a:r>
          </a:p>
          <a:p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BASINÇ - </a:t>
            </a:r>
            <a:r>
              <a:rPr lang="tr-TR" sz="2800" b="1" dirty="0">
                <a:solidFill>
                  <a:srgbClr val="FF0000"/>
                </a:solidFill>
              </a:rPr>
              <a:t>Teknik atmosfer - </a:t>
            </a:r>
            <a:r>
              <a:rPr lang="tr-TR" sz="2800" b="1" dirty="0">
                <a:solidFill>
                  <a:srgbClr val="00B0F0"/>
                </a:solidFill>
              </a:rPr>
              <a:t>Standart atmosfer</a:t>
            </a:r>
            <a:endParaRPr lang="tr-TR" sz="2800" b="1" dirty="0"/>
          </a:p>
          <a:p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17259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653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Burada termometrik obje olarak kılcal bir cam boruya doldurulmuş cıva kullanılmış, </a:t>
            </a:r>
            <a:r>
              <a:rPr lang="tr-TR" sz="2800" b="1" dirty="0">
                <a:solidFill>
                  <a:srgbClr val="FF0000"/>
                </a:solidFill>
              </a:rPr>
              <a:t>suyun donma </a:t>
            </a:r>
            <a:r>
              <a:rPr lang="tr-TR" sz="2800" b="1" dirty="0"/>
              <a:t>noktasındaki cıva düzeyi </a:t>
            </a:r>
            <a:r>
              <a:rPr lang="tr-TR" sz="2800" b="1" dirty="0">
                <a:solidFill>
                  <a:srgbClr val="FF0000"/>
                </a:solidFill>
              </a:rPr>
              <a:t>32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kaynama</a:t>
            </a:r>
            <a:r>
              <a:rPr lang="tr-TR" sz="2800" b="1" dirty="0"/>
              <a:t> noktasında ise </a:t>
            </a:r>
            <a:r>
              <a:rPr lang="tr-TR" sz="2800" b="1" dirty="0">
                <a:solidFill>
                  <a:srgbClr val="00B0F0"/>
                </a:solidFill>
              </a:rPr>
              <a:t>212</a:t>
            </a:r>
            <a:r>
              <a:rPr lang="tr-TR" sz="2800" b="1" dirty="0"/>
              <a:t> rakamları işaretlenmiş ve birimi </a:t>
            </a:r>
            <a:r>
              <a:rPr lang="tr-TR" sz="2800" b="1" dirty="0">
                <a:solidFill>
                  <a:srgbClr val="FF0000"/>
                </a:solidFill>
              </a:rPr>
              <a:t>°F simgesiyle </a:t>
            </a:r>
            <a:r>
              <a:rPr lang="tr-TR" sz="2800" b="1" dirty="0"/>
              <a:t>gösterilmiştir.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Böylece </a:t>
            </a:r>
            <a:r>
              <a:rPr lang="tr-TR" sz="2800" b="1" dirty="0">
                <a:solidFill>
                  <a:srgbClr val="00B050"/>
                </a:solidFill>
              </a:rPr>
              <a:t>suyun donma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F0"/>
                </a:solidFill>
              </a:rPr>
              <a:t>kaynama noktaları </a:t>
            </a:r>
            <a:r>
              <a:rPr lang="tr-TR" sz="2800" b="1" dirty="0"/>
              <a:t>arasında </a:t>
            </a:r>
            <a:r>
              <a:rPr lang="tr-TR" sz="2800" b="1" dirty="0">
                <a:solidFill>
                  <a:srgbClr val="FF0000"/>
                </a:solidFill>
              </a:rPr>
              <a:t>180 birimlik </a:t>
            </a:r>
            <a:r>
              <a:rPr lang="tr-TR" sz="2800" b="1" dirty="0"/>
              <a:t>bir skala oluşturulmuştur.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Fahrenheit skalasında "0" derecenin herhangi bir fiziksel anlamı bulunmamaktadır. </a:t>
            </a:r>
          </a:p>
        </p:txBody>
      </p:sp>
    </p:spTree>
    <p:extLst>
      <p:ext uri="{BB962C8B-B14F-4D97-AF65-F5344CB8AC3E}">
        <p14:creationId xmlns:p14="http://schemas.microsoft.com/office/powerpoint/2010/main" val="15164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213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sıcaklık skalası, halen A.B.D. ve İngiltere'de yaygın olarak kullanılmaktadır.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Celcius skalasının </a:t>
            </a:r>
            <a:r>
              <a:rPr lang="tr-TR" sz="2800" b="1" dirty="0"/>
              <a:t>kimin tarafından yapıldığı tam olarak bilinmese de, İsveçli bilim adamı </a:t>
            </a:r>
            <a:r>
              <a:rPr lang="tr-TR" sz="2800" b="1" dirty="0">
                <a:solidFill>
                  <a:srgbClr val="FF0000"/>
                </a:solidFill>
              </a:rPr>
              <a:t>Andreas Celcius </a:t>
            </a:r>
            <a:r>
              <a:rPr lang="tr-TR" sz="2800" b="1" dirty="0"/>
              <a:t>tarafından 1742'de düzenlenmiş olduğuna inanılmaktadır.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skalada </a:t>
            </a:r>
            <a:r>
              <a:rPr lang="tr-TR" sz="2800" b="1" dirty="0">
                <a:solidFill>
                  <a:srgbClr val="00B0F0"/>
                </a:solidFill>
              </a:rPr>
              <a:t>suyun donma </a:t>
            </a:r>
            <a:r>
              <a:rPr lang="tr-TR" sz="2800" b="1" dirty="0"/>
              <a:t>noktası "</a:t>
            </a:r>
            <a:r>
              <a:rPr lang="tr-TR" sz="2800" b="1" dirty="0">
                <a:solidFill>
                  <a:srgbClr val="00B0F0"/>
                </a:solidFill>
              </a:rPr>
              <a:t>0</a:t>
            </a:r>
            <a:r>
              <a:rPr lang="tr-TR" sz="2800" b="1" dirty="0"/>
              <a:t>", </a:t>
            </a:r>
            <a:r>
              <a:rPr lang="tr-TR" sz="2800" b="1" dirty="0">
                <a:solidFill>
                  <a:srgbClr val="FF0000"/>
                </a:solidFill>
              </a:rPr>
              <a:t>kaynama noktası </a:t>
            </a:r>
            <a:r>
              <a:rPr lang="tr-TR" sz="2800" b="1" dirty="0"/>
              <a:t>"</a:t>
            </a:r>
            <a:r>
              <a:rPr lang="tr-TR" sz="2800" b="1" dirty="0">
                <a:solidFill>
                  <a:srgbClr val="FF0000"/>
                </a:solidFill>
              </a:rPr>
              <a:t>100</a:t>
            </a:r>
            <a:r>
              <a:rPr lang="tr-TR" sz="2800" b="1" dirty="0"/>
              <a:t>" olarak işaretlenmiştir. </a:t>
            </a:r>
          </a:p>
        </p:txBody>
      </p:sp>
    </p:spTree>
    <p:extLst>
      <p:ext uri="{BB962C8B-B14F-4D97-AF65-F5344CB8AC3E}">
        <p14:creationId xmlns:p14="http://schemas.microsoft.com/office/powerpoint/2010/main" val="72311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493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skalaya aynı zamanda "</a:t>
            </a:r>
            <a:r>
              <a:rPr lang="tr-TR" sz="2800" b="1" dirty="0">
                <a:solidFill>
                  <a:srgbClr val="FF0000"/>
                </a:solidFill>
              </a:rPr>
              <a:t>Centigrade</a:t>
            </a:r>
            <a:r>
              <a:rPr lang="tr-TR" sz="2800" b="1" dirty="0"/>
              <a:t>" (Santigrat, centi: 1/100; grade: derece) skalası da denmekte ve "</a:t>
            </a:r>
            <a:r>
              <a:rPr lang="tr-TR" sz="2800" b="1" dirty="0">
                <a:solidFill>
                  <a:srgbClr val="FF0000"/>
                </a:solidFill>
              </a:rPr>
              <a:t>°C</a:t>
            </a:r>
            <a:r>
              <a:rPr lang="tr-TR" sz="2800" b="1" dirty="0"/>
              <a:t>" ile simgelenmektedir.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Celcius skalasında </a:t>
            </a:r>
            <a:r>
              <a:rPr lang="tr-TR" sz="2800" b="1" dirty="0"/>
              <a:t>suyun donma noktasından daha soğuk olan her şeyin sıcaklığı </a:t>
            </a:r>
            <a:r>
              <a:rPr lang="tr-TR" sz="2800" b="1" dirty="0">
                <a:solidFill>
                  <a:srgbClr val="FF0000"/>
                </a:solidFill>
              </a:rPr>
              <a:t>eksi rakamlarla ölçülür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Fahrenheit skalası daha önce bulunmuş olmasına rağmen, bilimsel araştırmalarda, Celcius skalası onun yerini almıştır. </a:t>
            </a:r>
          </a:p>
        </p:txBody>
      </p:sp>
    </p:spTree>
    <p:extLst>
      <p:ext uri="{BB962C8B-B14F-4D97-AF65-F5344CB8AC3E}">
        <p14:creationId xmlns:p14="http://schemas.microsoft.com/office/powerpoint/2010/main" val="418640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05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Bunun başlıca nedeni; metrik sistemlerin (SI, mks ve cgs) 10 (</a:t>
            </a:r>
            <a:r>
              <a:rPr lang="tr-TR" sz="2800" b="1" dirty="0">
                <a:solidFill>
                  <a:srgbClr val="FF0000"/>
                </a:solidFill>
              </a:rPr>
              <a:t>desimal</a:t>
            </a:r>
            <a:r>
              <a:rPr lang="tr-TR" sz="2800" b="1" dirty="0"/>
              <a:t>) temeline göre düzenlenmiş olmasıdır.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Bilimsel çalışmalar dışında da, Celcius skalası günümüzde birçok ülkede yaygın olarak kullanılmaktadır.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356825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493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Sıcaklık ölçmede 2 ayrı skala daha vardır.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Bunlardan birisi </a:t>
            </a:r>
            <a:r>
              <a:rPr lang="tr-TR" sz="2800" b="1" dirty="0">
                <a:solidFill>
                  <a:srgbClr val="FF0000"/>
                </a:solidFill>
              </a:rPr>
              <a:t>Kelvin</a:t>
            </a:r>
            <a:r>
              <a:rPr lang="tr-TR" sz="2800" b="1" dirty="0"/>
              <a:t> diğeri </a:t>
            </a:r>
            <a:r>
              <a:rPr lang="tr-TR" sz="2800" b="1" dirty="0" err="1">
                <a:solidFill>
                  <a:srgbClr val="FF0000"/>
                </a:solidFill>
              </a:rPr>
              <a:t>Rankine</a:t>
            </a:r>
            <a:r>
              <a:rPr lang="tr-TR" sz="2800" b="1" dirty="0"/>
              <a:t> skalasıdır.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skalalar </a:t>
            </a:r>
            <a:r>
              <a:rPr lang="tr-TR" sz="2800" b="1" dirty="0">
                <a:solidFill>
                  <a:srgbClr val="FF0000"/>
                </a:solidFill>
              </a:rPr>
              <a:t>termodinamik </a:t>
            </a:r>
            <a:r>
              <a:rPr lang="tr-TR" sz="2800" b="1" dirty="0"/>
              <a:t>(mutlak) sıcaklık skalalarıdır.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Kelvin skalası İskoçyalı fizikçi </a:t>
            </a:r>
            <a:r>
              <a:rPr lang="tr-TR" sz="2800" b="1" dirty="0" err="1"/>
              <a:t>Lord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William Kelvin </a:t>
            </a:r>
            <a:r>
              <a:rPr lang="tr-TR" sz="2800" b="1" dirty="0"/>
              <a:t>tarafından 1854'de düzenlenmiştir.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Kelvin derecesinin simgesi "</a:t>
            </a:r>
            <a:r>
              <a:rPr lang="tr-TR" sz="2800" b="1" dirty="0" err="1">
                <a:solidFill>
                  <a:srgbClr val="FF0000"/>
                </a:solidFill>
              </a:rPr>
              <a:t>K</a:t>
            </a:r>
            <a:r>
              <a:rPr lang="tr-TR" sz="2800" b="1" dirty="0" err="1"/>
              <a:t>"dir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FF0000"/>
                </a:solidFill>
              </a:rPr>
              <a:t>derece işareti </a:t>
            </a:r>
            <a:r>
              <a:rPr lang="tr-TR" sz="2800" b="1" dirty="0"/>
              <a:t>(°) </a:t>
            </a:r>
            <a:r>
              <a:rPr lang="tr-TR" sz="2800" b="1" dirty="0">
                <a:solidFill>
                  <a:srgbClr val="FF0000"/>
                </a:solidFill>
              </a:rPr>
              <a:t>kullanılmaz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6951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780928"/>
            <a:ext cx="10157354" cy="345638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Kelvin skalası, Celcius skalasıyla aynı derecelendirmeyi kullanmaktadır. Yani; </a:t>
            </a:r>
            <a:r>
              <a:rPr lang="tr-TR" sz="2800" b="1" dirty="0">
                <a:solidFill>
                  <a:srgbClr val="FF0000"/>
                </a:solidFill>
              </a:rPr>
              <a:t>1°C = 1 K'dir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Ancak Kelvin skalasında sabit nokta olarak alınan 0 K, </a:t>
            </a:r>
            <a:r>
              <a:rPr lang="tr-TR" sz="2800" b="1" dirty="0" err="1"/>
              <a:t>Celcius</a:t>
            </a:r>
            <a:r>
              <a:rPr lang="tr-TR" sz="2800" b="1" dirty="0"/>
              <a:t> skalasında -273 °C'ye karşı gelmektedir.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980" y="404664"/>
            <a:ext cx="3020011" cy="226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4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653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Rankine</a:t>
            </a:r>
            <a:r>
              <a:rPr lang="tr-TR" sz="2800" b="1" dirty="0"/>
              <a:t> skalası İskoçyalı fizikçi </a:t>
            </a:r>
            <a:r>
              <a:rPr lang="tr-TR" sz="2800" b="1" dirty="0">
                <a:solidFill>
                  <a:srgbClr val="FF0000"/>
                </a:solidFill>
              </a:rPr>
              <a:t>William John </a:t>
            </a:r>
            <a:r>
              <a:rPr lang="tr-TR" sz="2800" b="1" dirty="0" err="1">
                <a:solidFill>
                  <a:srgbClr val="FF0000"/>
                </a:solidFill>
              </a:rPr>
              <a:t>Macquorn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/>
              <a:t>Rankine</a:t>
            </a:r>
            <a:r>
              <a:rPr lang="tr-TR" sz="2800" b="1" dirty="0"/>
              <a:t> tarafından 1859'da düzenlenmiştir.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Rankine</a:t>
            </a:r>
            <a:r>
              <a:rPr lang="tr-TR" sz="2800" b="1" dirty="0"/>
              <a:t> derecesinin </a:t>
            </a:r>
            <a:r>
              <a:rPr lang="tr-TR" sz="2800" b="1" dirty="0">
                <a:solidFill>
                  <a:srgbClr val="FF0000"/>
                </a:solidFill>
              </a:rPr>
              <a:t>simgesi "</a:t>
            </a:r>
            <a:r>
              <a:rPr lang="tr-TR" sz="2800" b="1" dirty="0" err="1">
                <a:solidFill>
                  <a:srgbClr val="FF0000"/>
                </a:solidFill>
              </a:rPr>
              <a:t>R</a:t>
            </a:r>
            <a:r>
              <a:rPr lang="tr-TR" sz="2800" b="1" dirty="0" err="1"/>
              <a:t>"dir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FF0000"/>
                </a:solidFill>
              </a:rPr>
              <a:t>derece işareti </a:t>
            </a:r>
            <a:r>
              <a:rPr lang="tr-TR" sz="2800" b="1" dirty="0"/>
              <a:t>(°) </a:t>
            </a:r>
            <a:r>
              <a:rPr lang="tr-TR" sz="2800" b="1" dirty="0">
                <a:solidFill>
                  <a:srgbClr val="FF0000"/>
                </a:solidFill>
              </a:rPr>
              <a:t>kullanılmaz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Kelvin</a:t>
            </a:r>
            <a:r>
              <a:rPr lang="tr-TR" sz="2800" b="1" dirty="0"/>
              <a:t> ve </a:t>
            </a:r>
            <a:r>
              <a:rPr lang="tr-TR" sz="2800" b="1" dirty="0" err="1">
                <a:solidFill>
                  <a:srgbClr val="00B0F0"/>
                </a:solidFill>
              </a:rPr>
              <a:t>Celcius</a:t>
            </a:r>
            <a:r>
              <a:rPr lang="tr-TR" sz="2800" b="1" dirty="0"/>
              <a:t> skalalar' arasındaki benzer ilişki, </a:t>
            </a:r>
            <a:r>
              <a:rPr lang="tr-TR" sz="2800" b="1" dirty="0" err="1">
                <a:solidFill>
                  <a:srgbClr val="00B050"/>
                </a:solidFill>
              </a:rPr>
              <a:t>Rankine</a:t>
            </a:r>
            <a:r>
              <a:rPr lang="tr-TR" sz="2800" b="1" dirty="0"/>
              <a:t> skalasıyla </a:t>
            </a:r>
            <a:r>
              <a:rPr lang="tr-TR" sz="2800" b="1" dirty="0" err="1">
                <a:solidFill>
                  <a:srgbClr val="00B0F0"/>
                </a:solidFill>
              </a:rPr>
              <a:t>Fahrenheit</a:t>
            </a:r>
            <a:r>
              <a:rPr lang="tr-TR" sz="2800" b="1" dirty="0"/>
              <a:t> skalası arasında geçerlidir.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defa Rankine skalasındaki 0 R, Fahrenheit skalasında -460°F'a karşı gelmektedir.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9062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05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Aynı şekilde </a:t>
            </a:r>
            <a:r>
              <a:rPr lang="tr-TR" sz="2800" b="1" dirty="0">
                <a:solidFill>
                  <a:srgbClr val="00B0F0"/>
                </a:solidFill>
              </a:rPr>
              <a:t>1 R = 1 °F.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Kelvin ve </a:t>
            </a:r>
            <a:r>
              <a:rPr lang="tr-TR" sz="2800" b="1" dirty="0" err="1">
                <a:solidFill>
                  <a:srgbClr val="FF0000"/>
                </a:solidFill>
              </a:rPr>
              <a:t>Rankine</a:t>
            </a:r>
            <a:r>
              <a:rPr lang="tr-TR" sz="2800" b="1" dirty="0">
                <a:solidFill>
                  <a:srgbClr val="FF0000"/>
                </a:solidFill>
              </a:rPr>
              <a:t> skalalarında negatif değerler bulunmamaktadır.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Kelvin ve </a:t>
            </a:r>
            <a:r>
              <a:rPr lang="tr-TR" sz="2800" b="1" dirty="0" err="1"/>
              <a:t>Rankine</a:t>
            </a:r>
            <a:r>
              <a:rPr lang="tr-TR" sz="2800" b="1" dirty="0"/>
              <a:t> skalalarındaki (</a:t>
            </a:r>
            <a:r>
              <a:rPr lang="tr-TR" sz="2800" b="1" dirty="0">
                <a:solidFill>
                  <a:srgbClr val="00B050"/>
                </a:solidFill>
              </a:rPr>
              <a:t>0</a:t>
            </a:r>
            <a:r>
              <a:rPr lang="tr-TR" sz="2800" b="1" dirty="0"/>
              <a:t>) noktaları gerçek (mutlak) </a:t>
            </a:r>
            <a:r>
              <a:rPr lang="tr-TR" sz="2800" b="1" dirty="0">
                <a:solidFill>
                  <a:srgbClr val="FF0000"/>
                </a:solidFill>
              </a:rPr>
              <a:t>sıfır noktaları </a:t>
            </a:r>
            <a:r>
              <a:rPr lang="tr-TR" sz="2800" b="1" dirty="0"/>
              <a:t>olup, teorik olarak bu sıcaklıklardan daha düşük derecelerin ölçülmesi olanaklı değildir. </a:t>
            </a:r>
          </a:p>
        </p:txBody>
      </p:sp>
    </p:spTree>
    <p:extLst>
      <p:ext uri="{BB962C8B-B14F-4D97-AF65-F5344CB8AC3E}">
        <p14:creationId xmlns:p14="http://schemas.microsoft.com/office/powerpoint/2010/main" val="347627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773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özellikleri nedeniyle bu skalalar bilimsel araştırmalarda çok düşük sıcaklıkların ölçülmesinde yaygın olarak kullanılmaktadır.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Rankine</a:t>
            </a:r>
            <a:r>
              <a:rPr lang="tr-TR" sz="2800" b="1" dirty="0"/>
              <a:t> skalası kısıtlı olarak Amerikan ve İngiliz mühendislik alanlarında tercih edilirken, </a:t>
            </a:r>
            <a:r>
              <a:rPr lang="tr-TR" sz="2800" b="1" dirty="0">
                <a:solidFill>
                  <a:srgbClr val="FF0000"/>
                </a:solidFill>
              </a:rPr>
              <a:t>Kelvin skalası, tüm dünyada mühendislik alanlarında tercih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413753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958" y="260648"/>
            <a:ext cx="6720419" cy="640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50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3200" b="1" dirty="0"/>
              <a:t>SICAKLIK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895552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Bir maddeyi oluşturan </a:t>
            </a:r>
            <a:r>
              <a:rPr lang="tr-TR" sz="2800" b="1" dirty="0">
                <a:solidFill>
                  <a:srgbClr val="00B050"/>
                </a:solidFill>
              </a:rPr>
              <a:t>atom ve moleküller</a:t>
            </a:r>
            <a:r>
              <a:rPr lang="tr-TR" sz="2800" b="1" dirty="0"/>
              <a:t>, durağan konumda olmayıp </a:t>
            </a:r>
            <a:r>
              <a:rPr lang="tr-TR" sz="2800" b="1" dirty="0">
                <a:solidFill>
                  <a:srgbClr val="FF0000"/>
                </a:solidFill>
              </a:rPr>
              <a:t>hareket halindedirler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Katı bir maddede</a:t>
            </a:r>
            <a:r>
              <a:rPr lang="tr-TR" sz="2800" b="1" dirty="0"/>
              <a:t>, atom ve moleküller gazlara ve sıvılara göre serbestçe </a:t>
            </a:r>
            <a:r>
              <a:rPr lang="tr-TR" sz="2800" b="1" dirty="0">
                <a:solidFill>
                  <a:srgbClr val="C00000"/>
                </a:solidFill>
              </a:rPr>
              <a:t>hareket</a:t>
            </a:r>
            <a:r>
              <a:rPr lang="tr-TR" sz="2800" b="1" dirty="0"/>
              <a:t> edebilecek konumda </a:t>
            </a:r>
            <a:r>
              <a:rPr lang="tr-TR" sz="2800" b="1" dirty="0">
                <a:solidFill>
                  <a:srgbClr val="C00000"/>
                </a:solidFill>
              </a:rPr>
              <a:t>olmamalarına</a:t>
            </a:r>
            <a:r>
              <a:rPr lang="tr-TR" sz="2800" b="1" dirty="0"/>
              <a:t> rağmen, bunlarda atom ve moleküller bulunduğu konumu terk etmeksizin, olduğu yerde ileri-geri (</a:t>
            </a:r>
            <a:r>
              <a:rPr lang="tr-TR" sz="2800" b="1" dirty="0">
                <a:solidFill>
                  <a:srgbClr val="FF0000"/>
                </a:solidFill>
              </a:rPr>
              <a:t>titreşerek</a:t>
            </a:r>
            <a:r>
              <a:rPr lang="tr-TR" sz="2800" b="1" dirty="0"/>
              <a:t>) hareket edebilmektedirler. </a:t>
            </a:r>
          </a:p>
        </p:txBody>
      </p:sp>
    </p:spTree>
    <p:extLst>
      <p:ext uri="{BB962C8B-B14F-4D97-AF65-F5344CB8AC3E}">
        <p14:creationId xmlns:p14="http://schemas.microsoft.com/office/powerpoint/2010/main" val="2495447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213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Görüldüğü gibi, </a:t>
            </a:r>
            <a:r>
              <a:rPr lang="tr-TR" sz="2800" b="1" dirty="0">
                <a:solidFill>
                  <a:srgbClr val="FF0000"/>
                </a:solidFill>
              </a:rPr>
              <a:t>Kelvin ve </a:t>
            </a:r>
            <a:r>
              <a:rPr lang="tr-TR" sz="2800" b="1" dirty="0" err="1">
                <a:solidFill>
                  <a:srgbClr val="FF0000"/>
                </a:solidFill>
              </a:rPr>
              <a:t>Rankine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skalalarında </a:t>
            </a:r>
            <a:r>
              <a:rPr lang="tr-TR" sz="2800" b="1" dirty="0">
                <a:solidFill>
                  <a:srgbClr val="FF0000"/>
                </a:solidFill>
              </a:rPr>
              <a:t>sıfır işareti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mutlak sıfırı </a:t>
            </a:r>
            <a:r>
              <a:rPr lang="tr-TR" sz="2800" b="1" dirty="0"/>
              <a:t>gösterecek şekilde düzenlenmiştir.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iki skaladaki "</a:t>
            </a:r>
            <a:r>
              <a:rPr lang="tr-TR" sz="2800" b="1" dirty="0">
                <a:solidFill>
                  <a:srgbClr val="FF0000"/>
                </a:solidFill>
              </a:rPr>
              <a:t>0</a:t>
            </a:r>
            <a:r>
              <a:rPr lang="tr-TR" sz="2800" b="1" dirty="0"/>
              <a:t>" değerleri, doğada ölçülebilen en düşük sıcaklık dereceleridir.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nedenle; bu skalalara "</a:t>
            </a:r>
            <a:r>
              <a:rPr lang="tr-TR" sz="2800" b="1" dirty="0">
                <a:solidFill>
                  <a:srgbClr val="FF0000"/>
                </a:solidFill>
              </a:rPr>
              <a:t>mutlak sıcaklık skalaları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Özellikle, Kelvin skalası bilimde kullanılan temel skaladır ve "</a:t>
            </a:r>
            <a:r>
              <a:rPr lang="tr-TR" sz="2800" b="1" dirty="0">
                <a:solidFill>
                  <a:srgbClr val="FF0000"/>
                </a:solidFill>
              </a:rPr>
              <a:t>termodinamiğin mutlak sıcaklık skalası</a:t>
            </a:r>
            <a:r>
              <a:rPr lang="tr-TR" sz="2800" b="1" dirty="0"/>
              <a:t>" olarak da adlandırılmaktadır. </a:t>
            </a:r>
          </a:p>
        </p:txBody>
      </p:sp>
    </p:spTree>
    <p:extLst>
      <p:ext uri="{BB962C8B-B14F-4D97-AF65-F5344CB8AC3E}">
        <p14:creationId xmlns:p14="http://schemas.microsoft.com/office/powerpoint/2010/main" val="363885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3200" b="1" dirty="0"/>
              <a:t>SICAKLIK - </a:t>
            </a:r>
            <a:r>
              <a:rPr lang="tr-TR" sz="3200" b="1" dirty="0">
                <a:solidFill>
                  <a:srgbClr val="00B0F0"/>
                </a:solidFill>
              </a:rPr>
              <a:t>Mutlak sıfır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Mutlak sıfır, teorik bir kavram olup "</a:t>
            </a:r>
            <a:r>
              <a:rPr lang="tr-TR" sz="2800" b="1" dirty="0">
                <a:solidFill>
                  <a:srgbClr val="FF0000"/>
                </a:solidFill>
              </a:rPr>
              <a:t>erişilmesi mümkün olan en düşük sıcaklık</a:t>
            </a:r>
            <a:r>
              <a:rPr lang="tr-TR" sz="2800" b="1" dirty="0"/>
              <a:t>" şeklinde tanımlanmaktadır.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Ancak bilimsel olarak tanımlanırsa "</a:t>
            </a:r>
            <a:r>
              <a:rPr lang="tr-TR" sz="2800" b="1" dirty="0">
                <a:solidFill>
                  <a:srgbClr val="FF0000"/>
                </a:solidFill>
              </a:rPr>
              <a:t>mutlak sıfır; atom, elektron ve moleküllerin sahip olabileceği en düşük enerji düzeyindeyken ulaştıkları sıcaklıktır</a:t>
            </a:r>
            <a:r>
              <a:rPr lang="tr-TR" sz="2800" b="1" dirty="0"/>
              <a:t>" şeklinde ifade edilebilir. </a:t>
            </a:r>
          </a:p>
        </p:txBody>
      </p:sp>
    </p:spTree>
    <p:extLst>
      <p:ext uri="{BB962C8B-B14F-4D97-AF65-F5344CB8AC3E}">
        <p14:creationId xmlns:p14="http://schemas.microsoft.com/office/powerpoint/2010/main" val="47665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Yani; bu sıcaklıkta, tüm atom, elektron ve moleküllerin </a:t>
            </a:r>
            <a:r>
              <a:rPr lang="tr-TR" sz="2800" b="1" dirty="0">
                <a:solidFill>
                  <a:srgbClr val="00B050"/>
                </a:solidFill>
              </a:rPr>
              <a:t>hareketi sona erer </a:t>
            </a:r>
            <a:r>
              <a:rPr lang="tr-TR" sz="2800" b="1" dirty="0"/>
              <a:t>ve enerjileri minimum düzeye ulaşır.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Mutlak sıfır noktasında, </a:t>
            </a:r>
            <a:r>
              <a:rPr lang="tr-TR" sz="2800" b="1" dirty="0">
                <a:solidFill>
                  <a:srgbClr val="FF0000"/>
                </a:solidFill>
              </a:rPr>
              <a:t>ideal bir gazın basıncı sıfıra ulaşır</a:t>
            </a:r>
            <a:r>
              <a:rPr lang="tr-TR" sz="2800" b="1" dirty="0"/>
              <a:t> ve gazın basınç ve hacminin çarpımı gazın sıcaklığı ile orantılı olarak değişir.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durumda, eğer ideal gazın basıncı sıfır ise, sıcaklığı da sıfırdır.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kavramlar ve tanımlar bilimsel bir deney sonucuna dayanmaktadır. </a:t>
            </a:r>
          </a:p>
        </p:txBody>
      </p:sp>
    </p:spTree>
    <p:extLst>
      <p:ext uri="{BB962C8B-B14F-4D97-AF65-F5344CB8AC3E}">
        <p14:creationId xmlns:p14="http://schemas.microsoft.com/office/powerpoint/2010/main" val="66556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5279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göre; herhangi bir gaz, </a:t>
            </a:r>
            <a:r>
              <a:rPr lang="tr-TR" sz="2800" b="1" dirty="0">
                <a:solidFill>
                  <a:srgbClr val="FF0000"/>
                </a:solidFill>
              </a:rPr>
              <a:t>sabit hacimde </a:t>
            </a:r>
            <a:r>
              <a:rPr lang="tr-TR" sz="2800" b="1" dirty="0">
                <a:solidFill>
                  <a:srgbClr val="00B050"/>
                </a:solidFill>
              </a:rPr>
              <a:t>soğutulurken </a:t>
            </a:r>
            <a:r>
              <a:rPr lang="tr-TR" sz="2800" b="1" dirty="0">
                <a:solidFill>
                  <a:srgbClr val="00B0F0"/>
                </a:solidFill>
              </a:rPr>
              <a:t>ölçülen basınç </a:t>
            </a:r>
            <a:r>
              <a:rPr lang="tr-TR" sz="2800" b="1" dirty="0"/>
              <a:t>değerleri sıcaklık değerlerine karşı bir grafiğe aktarılınca, bütün noktaların bir doğru üzerinde bulunduğu görülür.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23" y="3140968"/>
            <a:ext cx="6410325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50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653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Sıcaklık</a:t>
            </a:r>
            <a:r>
              <a:rPr lang="tr-TR" sz="2800" b="1" dirty="0"/>
              <a:t> belli bir düzeye </a:t>
            </a:r>
            <a:r>
              <a:rPr lang="tr-TR" sz="2800" b="1" dirty="0">
                <a:solidFill>
                  <a:srgbClr val="00B0F0"/>
                </a:solidFill>
              </a:rPr>
              <a:t>düşünce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gaz sıvılaşır </a:t>
            </a:r>
            <a:r>
              <a:rPr lang="tr-TR" sz="2800" b="1" dirty="0"/>
              <a:t>ve bundan sonra deneysel bir veri elde edilemez.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rağmen deneysel noktalardan geçen doğru, veri alınmayan yöne doğru uzatılınca bu doğrunun, Celcius skalasına göre işaretlenmiş sıcaklık eğrisini tam </a:t>
            </a:r>
            <a:r>
              <a:rPr lang="tr-TR" sz="2800" b="1" dirty="0">
                <a:solidFill>
                  <a:srgbClr val="FF0000"/>
                </a:solidFill>
              </a:rPr>
              <a:t>-273.16 </a:t>
            </a:r>
            <a:r>
              <a:rPr lang="tr-TR" sz="2800" b="1" dirty="0"/>
              <a:t>°C'de kestiği görülür. </a:t>
            </a:r>
          </a:p>
        </p:txBody>
      </p:sp>
    </p:spTree>
    <p:extLst>
      <p:ext uri="{BB962C8B-B14F-4D97-AF65-F5344CB8AC3E}">
        <p14:creationId xmlns:p14="http://schemas.microsoft.com/office/powerpoint/2010/main" val="349496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773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Deneyde hangi gaz kullanılırsa kullanılsın yine ayni        -273.16 °C'ye ulaşılmaktadır.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İşte bu sıcaklık (-273.16°C) </a:t>
            </a:r>
            <a:r>
              <a:rPr lang="tr-TR" sz="2800" b="1" dirty="0">
                <a:solidFill>
                  <a:srgbClr val="FF0000"/>
                </a:solidFill>
              </a:rPr>
              <a:t>mutlak sıfır noktasıdır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Celcius skalasındaki -273.16°C noktası sıfır olarak işaretlenmek suretiyle düzenlenen bu saklaya Kelvin skalası denir.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Suyun üçlü noktası bu skalada 273.16 K'e, </a:t>
            </a:r>
            <a:r>
              <a:rPr lang="tr-TR" sz="2800" b="1" dirty="0" err="1"/>
              <a:t>Celcius</a:t>
            </a:r>
            <a:r>
              <a:rPr lang="tr-TR" sz="2800" b="1" dirty="0"/>
              <a:t> skalasında 0.01°C'ye eş gelmektedir. </a:t>
            </a:r>
          </a:p>
        </p:txBody>
      </p:sp>
    </p:spTree>
    <p:extLst>
      <p:ext uri="{BB962C8B-B14F-4D97-AF65-F5344CB8AC3E}">
        <p14:creationId xmlns:p14="http://schemas.microsoft.com/office/powerpoint/2010/main" val="30411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4452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Eğer yukarıda tanımlanan deney bu defa </a:t>
            </a:r>
            <a:r>
              <a:rPr lang="tr-TR" sz="2800" b="1" dirty="0">
                <a:solidFill>
                  <a:srgbClr val="FF0000"/>
                </a:solidFill>
              </a:rPr>
              <a:t>sabit basınçla </a:t>
            </a:r>
            <a:r>
              <a:rPr lang="tr-TR" sz="2800" b="1" dirty="0"/>
              <a:t>yapılırsa ve </a:t>
            </a:r>
            <a:r>
              <a:rPr lang="tr-TR" sz="2800" b="1" dirty="0">
                <a:solidFill>
                  <a:srgbClr val="FF0000"/>
                </a:solidFill>
              </a:rPr>
              <a:t>sıcaklık derecesine karşı hacim ölçülmüş </a:t>
            </a:r>
            <a:r>
              <a:rPr lang="tr-TR" sz="2800" b="1" dirty="0"/>
              <a:t>bulunsaydı, yine Şekilde verilen sonuca varıldığı ve elde edilen eğrinin, sıcaklık skalasını -273.16 'C'de kestiği görülürdü.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4798268" y="3068960"/>
            <a:ext cx="4824536" cy="358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1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3200" b="1" dirty="0"/>
              <a:t>SICAKLIK - </a:t>
            </a:r>
            <a:r>
              <a:rPr lang="tr-TR" sz="3200" b="1" dirty="0">
                <a:solidFill>
                  <a:srgbClr val="FF0000"/>
                </a:solidFill>
              </a:rPr>
              <a:t>Sıcaklık Birimlerinin Birbirlerine Çevrilmesi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Farklı sıcaklık birimlerinin birbirlerine çevrilmesi; aslında basit bir işlemdir.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Ancak bu konuda yapılan </a:t>
            </a:r>
            <a:r>
              <a:rPr lang="tr-TR" sz="2800" b="1" dirty="0">
                <a:solidFill>
                  <a:srgbClr val="FF0000"/>
                </a:solidFill>
              </a:rPr>
              <a:t>en büyük hata</a:t>
            </a:r>
            <a:r>
              <a:rPr lang="tr-TR" sz="2800" b="1" dirty="0"/>
              <a:t>, bir skalada ölçülmüş değerin diğer bir skaladaki değere çevrilmesi ile, bir skala ile saptanmış </a:t>
            </a:r>
            <a:r>
              <a:rPr lang="tr-TR" sz="2800" b="1" dirty="0">
                <a:solidFill>
                  <a:srgbClr val="00B0F0"/>
                </a:solidFill>
              </a:rPr>
              <a:t>sıcaklık değişimin </a:t>
            </a:r>
            <a:r>
              <a:rPr lang="tr-TR" sz="2800" b="1" dirty="0"/>
              <a:t>(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tr-TR" sz="2800" b="1" dirty="0"/>
              <a:t>T) diğer skaladaki eşdeğerinin hesaplanması işleminin birbirine karıştırılmasıdır.</a:t>
            </a:r>
          </a:p>
        </p:txBody>
      </p:sp>
    </p:spTree>
    <p:extLst>
      <p:ext uri="{BB962C8B-B14F-4D97-AF65-F5344CB8AC3E}">
        <p14:creationId xmlns:p14="http://schemas.microsoft.com/office/powerpoint/2010/main" val="231430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05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Örneğin bir maddenin </a:t>
            </a:r>
            <a:r>
              <a:rPr lang="tr-TR" sz="2800" b="1" dirty="0">
                <a:solidFill>
                  <a:srgbClr val="00B050"/>
                </a:solidFill>
              </a:rPr>
              <a:t>sıcaklığı 90°F </a:t>
            </a:r>
            <a:r>
              <a:rPr lang="tr-TR" sz="2800" b="1" dirty="0"/>
              <a:t>ölçülmüşse, bunun kaç </a:t>
            </a:r>
            <a:r>
              <a:rPr lang="tr-TR" sz="2800" b="1" dirty="0" err="1"/>
              <a:t>santrigrad'a</a:t>
            </a:r>
            <a:r>
              <a:rPr lang="tr-TR" sz="2800" b="1" dirty="0"/>
              <a:t> eşdeğer olduğunun hesaplanması ile, </a:t>
            </a:r>
            <a:r>
              <a:rPr lang="tr-TR" sz="2800" b="1" dirty="0">
                <a:solidFill>
                  <a:srgbClr val="0070C0"/>
                </a:solidFill>
              </a:rPr>
              <a:t>bir maddenin 90°F ısıtılmasının </a:t>
            </a:r>
            <a:r>
              <a:rPr lang="tr-TR" sz="2800" b="1" dirty="0"/>
              <a:t>kaç </a:t>
            </a:r>
            <a:r>
              <a:rPr lang="tr-TR" sz="2800" b="1" dirty="0" err="1"/>
              <a:t>santrigrad</a:t>
            </a:r>
            <a:r>
              <a:rPr lang="tr-TR" sz="2800" b="1" dirty="0"/>
              <a:t> (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tr-TR" sz="2800" b="1" dirty="0"/>
              <a:t>T) ısıtılmış olduğu farklı şeylerdir.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Sıcaklık birimlerinin birbirine çevrilmesi aslında </a:t>
            </a:r>
            <a:r>
              <a:rPr lang="tr-TR" sz="2800" b="1" dirty="0" err="1">
                <a:solidFill>
                  <a:srgbClr val="FF0000"/>
                </a:solidFill>
              </a:rPr>
              <a:t>interpolasyon</a:t>
            </a:r>
            <a:r>
              <a:rPr lang="tr-TR" sz="2800" b="1" dirty="0">
                <a:solidFill>
                  <a:srgbClr val="FF0000"/>
                </a:solidFill>
              </a:rPr>
              <a:t> işleminden </a:t>
            </a:r>
            <a:r>
              <a:rPr lang="tr-TR" sz="2800" b="1" dirty="0"/>
              <a:t>farklı bir işlem değildir.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/>
              <a:t>Tablo'teki</a:t>
            </a:r>
            <a:r>
              <a:rPr lang="tr-TR" sz="2800" b="1" dirty="0"/>
              <a:t> veriler dikkate alınarak, sıcaklık birimleri birbirine kolaylıkla çevrilebilir.</a:t>
            </a:r>
          </a:p>
        </p:txBody>
      </p:sp>
    </p:spTree>
    <p:extLst>
      <p:ext uri="{BB962C8B-B14F-4D97-AF65-F5344CB8AC3E}">
        <p14:creationId xmlns:p14="http://schemas.microsoft.com/office/powerpoint/2010/main" val="66977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3200" dirty="0">
                <a:solidFill>
                  <a:srgbClr val="FF0000"/>
                </a:solidFill>
              </a:rPr>
              <a:t>Tablo Sıcaklık skalaları ve eşdeğerleri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8757811"/>
              </p:ext>
            </p:extLst>
          </p:nvPr>
        </p:nvGraphicFramePr>
        <p:xfrm>
          <a:off x="1117309" y="1988840"/>
          <a:ext cx="10156825" cy="21945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3896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53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Celsius</a:t>
                      </a:r>
                      <a:endParaRPr lang="tr-TR" dirty="0"/>
                    </a:p>
                    <a:p>
                      <a:pPr algn="ctr"/>
                      <a:r>
                        <a:rPr lang="tr-TR" dirty="0"/>
                        <a:t>(°C)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</a:t>
                      </a:r>
                      <a:r>
                        <a:rPr lang="tr-TR" dirty="0" err="1"/>
                        <a:t>Fahrenheit</a:t>
                      </a:r>
                      <a:endParaRPr lang="tr-TR" dirty="0"/>
                    </a:p>
                    <a:p>
                      <a:pPr algn="ctr"/>
                      <a:r>
                        <a:rPr lang="tr-TR" dirty="0"/>
                        <a:t> (°F)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Kelvin</a:t>
                      </a:r>
                    </a:p>
                    <a:p>
                      <a:pPr algn="ctr"/>
                      <a:r>
                        <a:rPr lang="tr-TR" dirty="0"/>
                        <a:t>(K)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</a:t>
                      </a:r>
                      <a:r>
                        <a:rPr lang="tr-TR" dirty="0" err="1"/>
                        <a:t>Rankin</a:t>
                      </a:r>
                      <a:endParaRPr lang="tr-TR" dirty="0"/>
                    </a:p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(R)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Kaynama noktası (suyun)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373,15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671,67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Donma noktası (suyun)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273,15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491,67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Mutlak sıfır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-273,15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-459,67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443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Çok düşük sıcaklıklarda bile bu durum geçerlidir.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774" y="1417807"/>
            <a:ext cx="9663394" cy="489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4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05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Fahrenheit ve Celcius derecelerinin birbirlerine çevrilmesinde dikkate alınacak en önemli noktalardan birisi </a:t>
            </a:r>
            <a:r>
              <a:rPr lang="tr-TR" sz="2800" b="1" dirty="0">
                <a:solidFill>
                  <a:srgbClr val="FF0000"/>
                </a:solidFill>
              </a:rPr>
              <a:t>Ceicius skalasının başlangıcının </a:t>
            </a:r>
            <a:r>
              <a:rPr lang="tr-TR" sz="2800" b="1" dirty="0"/>
              <a:t>"0", </a:t>
            </a:r>
            <a:r>
              <a:rPr lang="tr-TR" sz="2800" b="1" dirty="0">
                <a:solidFill>
                  <a:srgbClr val="FF0000"/>
                </a:solidFill>
              </a:rPr>
              <a:t>Fahrenheit skalasının</a:t>
            </a:r>
            <a:r>
              <a:rPr lang="tr-TR" sz="2800" b="1" dirty="0"/>
              <a:t> ise; "32" olmasıdır.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Fahrenheit</a:t>
            </a:r>
            <a:r>
              <a:rPr lang="tr-TR" sz="2800" b="1" dirty="0"/>
              <a:t> ve </a:t>
            </a:r>
            <a:r>
              <a:rPr lang="tr-TR" sz="2800" b="1" dirty="0" err="1"/>
              <a:t>Celcius</a:t>
            </a:r>
            <a:r>
              <a:rPr lang="tr-TR" sz="2800" b="1" dirty="0"/>
              <a:t> skala değerlerini birbirine çevirmede aşağıdaki bağıntılardan da yararlanılır.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Celcius</a:t>
            </a:r>
            <a:r>
              <a:rPr lang="tr-TR" sz="2800" b="1" dirty="0"/>
              <a:t> derecesini </a:t>
            </a:r>
            <a:r>
              <a:rPr lang="tr-TR" sz="2800" b="1" dirty="0" err="1"/>
              <a:t>Fahrenheit</a:t>
            </a:r>
            <a:r>
              <a:rPr lang="tr-TR" sz="2800" b="1" dirty="0"/>
              <a:t> birimine çevirmek için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°F = (9/5 x °C) + 32 </a:t>
            </a:r>
            <a:r>
              <a:rPr lang="tr-TR" sz="2800" b="1" dirty="0"/>
              <a:t>veya; </a:t>
            </a:r>
            <a:r>
              <a:rPr lang="tr-TR" sz="2800" b="1" dirty="0">
                <a:solidFill>
                  <a:srgbClr val="00B050"/>
                </a:solidFill>
              </a:rPr>
              <a:t>°F = 1.8 x °C + 32</a:t>
            </a:r>
          </a:p>
        </p:txBody>
      </p:sp>
    </p:spTree>
    <p:extLst>
      <p:ext uri="{BB962C8B-B14F-4D97-AF65-F5344CB8AC3E}">
        <p14:creationId xmlns:p14="http://schemas.microsoft.com/office/powerpoint/2010/main" val="242247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573329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Fahrenheit derecesini </a:t>
                </a:r>
                <a:r>
                  <a:rPr lang="tr-TR" sz="2800" b="1" dirty="0" err="1"/>
                  <a:t>Celcius</a:t>
                </a:r>
                <a:r>
                  <a:rPr lang="tr-TR" sz="2800" b="1" dirty="0"/>
                  <a:t> birimine çevirmek için :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°C = 5/9 (°F - 32)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Burada, 9/5 veya 1.8 ve 5/9 katsayılarının kaynağı :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/>
                            <m:t>(212 − 32)°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F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/>
                            <m:t>(100 − 0)°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C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/>
                            <m:t>180°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F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/>
                            <m:t>100°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C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/>
                            <m:t>9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/>
                            <m:t>5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tr-TR" sz="2800" b="1" dirty="0"/>
                        <m:t>1.8</m:t>
                      </m:r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/>
                            <m:t>(100 − 0)°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C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/>
                            <m:t>(212 − 32)°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F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/>
                            <m:t>100°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C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/>
                            <m:t>180°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F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/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/>
                            <m:t>9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573329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487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493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Kelvin ve </a:t>
            </a:r>
            <a:r>
              <a:rPr lang="tr-TR" sz="2800" b="1" dirty="0" err="1"/>
              <a:t>Celcius</a:t>
            </a:r>
            <a:r>
              <a:rPr lang="tr-TR" sz="2800" b="1" dirty="0"/>
              <a:t> skalalarının birbirine çevrilmelerinde de aynı şekilde, bu iki skalanın sıfır noktalarının farklı bulunduğu gözden uzak tutulmamalıdır.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Kelvin ve </a:t>
            </a:r>
            <a:r>
              <a:rPr lang="tr-TR" sz="2800" b="1" dirty="0" err="1"/>
              <a:t>Celcius</a:t>
            </a:r>
            <a:r>
              <a:rPr lang="tr-TR" sz="2800" b="1" dirty="0"/>
              <a:t> skala değerlerini birbirine çevirmede aşağıdaki bağıntılardan yararlanılır.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K = °C + 273.15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Hesaplamalarda, genellikle 273.15 değeri 273 değerine yuvarlatılır. </a:t>
            </a:r>
          </a:p>
        </p:txBody>
      </p:sp>
    </p:spTree>
    <p:extLst>
      <p:ext uri="{BB962C8B-B14F-4D97-AF65-F5344CB8AC3E}">
        <p14:creationId xmlns:p14="http://schemas.microsoft.com/office/powerpoint/2010/main" val="178718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Rankine ve Fahrenheit skalalarının birbirine çevrilmelerinde de, iki skalanın başlangıç noktalarının farklı bulunduğu göz önüne alınmalıdır.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/>
              <a:t>Rankine</a:t>
            </a:r>
            <a:r>
              <a:rPr lang="tr-TR" sz="2800" b="1" dirty="0"/>
              <a:t> ve </a:t>
            </a:r>
            <a:r>
              <a:rPr lang="tr-TR" sz="2800" b="1" dirty="0" err="1"/>
              <a:t>Fahrenheit</a:t>
            </a:r>
            <a:r>
              <a:rPr lang="tr-TR" sz="2800" b="1" dirty="0"/>
              <a:t> skala değerlerini birbirine çevirmede aşağıdaki bağıntılardan yararlanılır.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R = °F + 469,67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Hesaplamalarda, genellikle 459.67 değeri 460 değerine yuvarlatılır.</a:t>
            </a:r>
          </a:p>
        </p:txBody>
      </p:sp>
    </p:spTree>
    <p:extLst>
      <p:ext uri="{BB962C8B-B14F-4D97-AF65-F5344CB8AC3E}">
        <p14:creationId xmlns:p14="http://schemas.microsoft.com/office/powerpoint/2010/main" val="103296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493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Yukarıda değinildiği gibi Kelvin ve </a:t>
            </a:r>
            <a:r>
              <a:rPr lang="tr-TR" sz="2800" b="1" dirty="0" err="1"/>
              <a:t>Celcius</a:t>
            </a:r>
            <a:r>
              <a:rPr lang="tr-TR" sz="2800" b="1" dirty="0"/>
              <a:t> skalalarının derecelendirilmesi ile </a:t>
            </a:r>
            <a:r>
              <a:rPr lang="tr-TR" sz="2800" b="1" dirty="0" err="1"/>
              <a:t>Rankine</a:t>
            </a:r>
            <a:r>
              <a:rPr lang="tr-TR" sz="2800" b="1" dirty="0"/>
              <a:t> ve </a:t>
            </a:r>
            <a:r>
              <a:rPr lang="tr-TR" sz="2800" b="1" dirty="0" err="1"/>
              <a:t>Fahrenheit</a:t>
            </a:r>
            <a:r>
              <a:rPr lang="tr-TR" sz="2800" b="1" dirty="0"/>
              <a:t> skalalarının derecelendirmesi birbirinin aynısıdır.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nedenle; sıcaklık farklarında, </a:t>
            </a:r>
            <a:r>
              <a:rPr lang="tr-TR" sz="2800" b="1" dirty="0" err="1"/>
              <a:t>Celcius</a:t>
            </a:r>
            <a:r>
              <a:rPr lang="tr-TR" sz="2800" b="1" dirty="0"/>
              <a:t> ile Kelvin ve </a:t>
            </a:r>
            <a:r>
              <a:rPr lang="tr-TR" sz="2800" b="1" dirty="0" err="1"/>
              <a:t>Rankine</a:t>
            </a:r>
            <a:r>
              <a:rPr lang="tr-TR" sz="2800" b="1" dirty="0"/>
              <a:t> ile </a:t>
            </a:r>
            <a:r>
              <a:rPr lang="tr-TR" sz="2800" b="1" dirty="0" err="1"/>
              <a:t>Fahrenheit</a:t>
            </a:r>
            <a:r>
              <a:rPr lang="tr-TR" sz="2800" b="1" dirty="0"/>
              <a:t> değerleri aynı olacaktır.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durumda :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el-G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tr-TR" sz="2800" b="1" dirty="0">
                <a:solidFill>
                  <a:srgbClr val="FF0000"/>
                </a:solidFill>
              </a:rPr>
              <a:t>T (K) = </a:t>
            </a:r>
            <a:r>
              <a:rPr lang="el-G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tr-TR" sz="2800" b="1" dirty="0">
                <a:solidFill>
                  <a:srgbClr val="FF0000"/>
                </a:solidFill>
              </a:rPr>
              <a:t>T (°C)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el-GR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tr-TR" sz="2800" b="1" dirty="0">
                <a:solidFill>
                  <a:srgbClr val="00B050"/>
                </a:solidFill>
              </a:rPr>
              <a:t>T (R) = </a:t>
            </a:r>
            <a:r>
              <a:rPr lang="el-GR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tr-TR" sz="2800" b="1" dirty="0">
                <a:solidFill>
                  <a:srgbClr val="00B050"/>
                </a:solidFill>
              </a:rPr>
              <a:t>T (°F)'</a:t>
            </a:r>
            <a:r>
              <a:rPr lang="tr-TR" sz="2800" b="1" dirty="0" err="1">
                <a:solidFill>
                  <a:srgbClr val="00B050"/>
                </a:solidFill>
              </a:rPr>
              <a:t>dır</a:t>
            </a:r>
            <a:r>
              <a:rPr lang="tr-TR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677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5892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Yukarıdaki açıklamaları daha somut olarak ortaya koymak için, aşağıdaki örnek verilmiştir.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 gıdanın </a:t>
            </a:r>
            <a:r>
              <a:rPr lang="tr-TR" sz="2800" b="1" dirty="0">
                <a:solidFill>
                  <a:srgbClr val="FF0000"/>
                </a:solidFill>
              </a:rPr>
              <a:t>özgül ısısı 3.5 KJ/(kg °C) </a:t>
            </a:r>
            <a:r>
              <a:rPr lang="tr-TR" sz="2800" b="1" dirty="0"/>
              <a:t>olsun.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değer, gıdanın sıcaklığını 1°C artırmak için 3.5 </a:t>
            </a:r>
            <a:r>
              <a:rPr lang="tr-TR" sz="2800" b="1" dirty="0" err="1"/>
              <a:t>kJ</a:t>
            </a:r>
            <a:r>
              <a:rPr lang="tr-TR" sz="2800" b="1" dirty="0"/>
              <a:t> ısı kazanması gerektiğini göstermektedir.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Paydada sıcaklık birimi olduğundan, sıcaklığın değişiminden bahsedildiği anlaşılmaktadır. </a:t>
            </a:r>
          </a:p>
        </p:txBody>
      </p:sp>
    </p:spTree>
    <p:extLst>
      <p:ext uri="{BB962C8B-B14F-4D97-AF65-F5344CB8AC3E}">
        <p14:creationId xmlns:p14="http://schemas.microsoft.com/office/powerpoint/2010/main" val="336364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6612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Celcius</a:t>
            </a:r>
            <a:r>
              <a:rPr lang="tr-TR" sz="2800" b="1" dirty="0"/>
              <a:t> skalasındaki "1°" sıcaklık değişimi, Kelvin skalasında da "1°" sıcaklık değişimine neden olmaktadır.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nedenle, gıdanın özgül ısısı Kelvin skalasıyla 3.5 </a:t>
            </a:r>
            <a:r>
              <a:rPr lang="tr-TR" sz="2800" b="1" dirty="0" err="1">
                <a:solidFill>
                  <a:srgbClr val="00B0F0"/>
                </a:solidFill>
              </a:rPr>
              <a:t>kJ</a:t>
            </a:r>
            <a:r>
              <a:rPr lang="tr-TR" sz="2800" b="1" dirty="0">
                <a:solidFill>
                  <a:srgbClr val="00B0F0"/>
                </a:solidFill>
              </a:rPr>
              <a:t>/(kg K) </a:t>
            </a:r>
            <a:r>
              <a:rPr lang="tr-TR" sz="2800" b="1" dirty="0"/>
              <a:t>olarak da ifade edilebilir.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karşın, </a:t>
            </a:r>
            <a:r>
              <a:rPr lang="tr-TR" sz="2800" b="1" dirty="0" err="1"/>
              <a:t>Celcius</a:t>
            </a:r>
            <a:r>
              <a:rPr lang="tr-TR" sz="2800" b="1" dirty="0"/>
              <a:t> ve </a:t>
            </a:r>
            <a:r>
              <a:rPr lang="tr-TR" sz="2800" b="1" dirty="0" err="1"/>
              <a:t>Fahrenheit</a:t>
            </a:r>
            <a:r>
              <a:rPr lang="tr-TR" sz="2800" b="1" dirty="0"/>
              <a:t> skalalarının derecelendirilmesi birbirinden farklıdır. </a:t>
            </a:r>
          </a:p>
        </p:txBody>
      </p:sp>
    </p:spTree>
    <p:extLst>
      <p:ext uri="{BB962C8B-B14F-4D97-AF65-F5344CB8AC3E}">
        <p14:creationId xmlns:p14="http://schemas.microsoft.com/office/powerpoint/2010/main" val="210536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5976664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Bu nedenle;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sıcaklık farkının</a:t>
                </a:r>
                <a:r>
                  <a:rPr lang="tr-TR" sz="2800" b="1" dirty="0"/>
                  <a:t>" göz önüne alındığı durumlarda, aşağıdaki dönüşüm faktörü kullanılmalıdır.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/>
                            <m:t>(212 − 32)°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F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/>
                            <m:t>(100 − 0)°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C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/>
                            <m:t>180°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F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/>
                            <m:t>100°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C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∆)</m:t>
                          </m:r>
                          <m:r>
                            <m:rPr>
                              <m:nor/>
                            </m:rPr>
                            <a:rPr lang="tr-TR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1,8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°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F</m:t>
                          </m:r>
                        </m:num>
                        <m:den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tr-TR" sz="2800" b="1" dirty="0"/>
                            <m:t>°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C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 err="1"/>
                  <a:t>Celcius</a:t>
                </a:r>
                <a:r>
                  <a:rPr lang="tr-TR" sz="2800" b="1" dirty="0"/>
                  <a:t> skalasındaki "1°" sıcaklık değişimi, </a:t>
                </a:r>
                <a:r>
                  <a:rPr lang="tr-TR" sz="2800" b="1" dirty="0" err="1"/>
                  <a:t>Fahrenheit</a:t>
                </a:r>
                <a:r>
                  <a:rPr lang="tr-TR" sz="2800" b="1" dirty="0"/>
                  <a:t> skalasında "1.8°" sıcaklık değişimine neden olmaktadır.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5976664"/>
              </a:xfrm>
              <a:blipFill>
                <a:blip r:embed="rId2"/>
                <a:stretch>
                  <a:fillRect l="-780" r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763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Yukarıda açıklandığı gibi mutlak sıfırın belirlenmesinde gazların davranışından yararlanılmaktadır.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göre </a:t>
            </a:r>
            <a:r>
              <a:rPr lang="tr-TR" sz="2800" b="1" dirty="0">
                <a:solidFill>
                  <a:srgbClr val="FF0000"/>
                </a:solidFill>
              </a:rPr>
              <a:t>Kelvin skalası </a:t>
            </a:r>
            <a:r>
              <a:rPr lang="tr-TR" sz="2800" b="1" dirty="0"/>
              <a:t>ile </a:t>
            </a:r>
            <a:r>
              <a:rPr lang="tr-TR" sz="2800" b="1" dirty="0">
                <a:solidFill>
                  <a:srgbClr val="FF0000"/>
                </a:solidFill>
              </a:rPr>
              <a:t>gaz yasaları </a:t>
            </a:r>
            <a:r>
              <a:rPr lang="tr-TR" sz="2800" b="1" dirty="0"/>
              <a:t>arasında belirli bir bağ olduğu açıktır.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Yukarıda verilen deneyde, sıcaklık düştükçe gazın basıncının da (sabit hacimde) düştüğü saptanmış ve bu veriler bir grafiğe aktarılmıştır.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Burada sıcaklıklar santigrad birimiyle ölçülmüş ve grafikte santigrat skalası kullanılmıştır. </a:t>
            </a:r>
          </a:p>
        </p:txBody>
      </p:sp>
    </p:spTree>
    <p:extLst>
      <p:ext uri="{BB962C8B-B14F-4D97-AF65-F5344CB8AC3E}">
        <p14:creationId xmlns:p14="http://schemas.microsoft.com/office/powerpoint/2010/main" val="400153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Eğer sıcaklık, </a:t>
            </a:r>
            <a:r>
              <a:rPr lang="tr-TR" sz="2800" b="1" dirty="0">
                <a:solidFill>
                  <a:srgbClr val="FF0000"/>
                </a:solidFill>
              </a:rPr>
              <a:t>Kelvin skalasındaki </a:t>
            </a:r>
            <a:r>
              <a:rPr lang="tr-TR" sz="2800" b="1" dirty="0"/>
              <a:t>birimlerle ifade edilir ve grafiğe aktarılırsa, sözü edilen eğrinin, sıcaklık skalasını 0 K'de kestiği görülür.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Şimdi bu veriler, daha anlamlı yorumlanabilir.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göre, örneğin </a:t>
            </a:r>
            <a:r>
              <a:rPr lang="tr-TR" sz="2800" b="1" dirty="0">
                <a:solidFill>
                  <a:srgbClr val="FF0000"/>
                </a:solidFill>
              </a:rPr>
              <a:t>273 K'de </a:t>
            </a:r>
            <a:r>
              <a:rPr lang="tr-TR" sz="2800" b="1" dirty="0"/>
              <a:t>(yani 0°C'de), </a:t>
            </a:r>
            <a:r>
              <a:rPr lang="tr-TR" sz="2800" b="1" dirty="0">
                <a:solidFill>
                  <a:srgbClr val="0070C0"/>
                </a:solidFill>
              </a:rPr>
              <a:t>gazın basıncı </a:t>
            </a: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0070C0"/>
                </a:solidFill>
              </a:rPr>
              <a:t>546 birim </a:t>
            </a:r>
            <a:r>
              <a:rPr lang="tr-TR" sz="2800" b="1" dirty="0"/>
              <a:t>olarak saptanmışsa, 0 K'de (yani -273°C'de) gazın basıncı sıfıra ulaşmaktadır.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Basıncın Kelvin skalasında ifade edilen sıcaklığa göre sabit bir değerle azaldığı izlenmektedir.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3204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Newton'un </a:t>
            </a:r>
            <a:r>
              <a:rPr lang="tr-TR" sz="2800" b="1" dirty="0">
                <a:solidFill>
                  <a:srgbClr val="FF0000"/>
                </a:solidFill>
              </a:rPr>
              <a:t>ikinci hareket yasasına </a:t>
            </a:r>
            <a:r>
              <a:rPr lang="tr-TR" sz="2800" b="1" dirty="0"/>
              <a:t>göre hareket eden bir cismin </a:t>
            </a:r>
            <a:r>
              <a:rPr lang="tr-TR" sz="2800" b="1" dirty="0">
                <a:solidFill>
                  <a:srgbClr val="FF0000"/>
                </a:solidFill>
              </a:rPr>
              <a:t>kinetik enerjisi</a:t>
            </a:r>
            <a:r>
              <a:rPr lang="tr-TR" sz="2800" b="1" dirty="0"/>
              <a:t>, cismin kütlesi ve hızına bağlıdır.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Madem ki bir maddedeki atom ve moleküller hareket etmektedirler, o halde; bu harekete bağlı olarak belli düzeyde bir </a:t>
            </a:r>
            <a:r>
              <a:rPr lang="tr-TR" sz="2800" b="1" dirty="0">
                <a:solidFill>
                  <a:srgbClr val="FF0000"/>
                </a:solidFill>
              </a:rPr>
              <a:t>kinetik enerjiye </a:t>
            </a:r>
            <a:r>
              <a:rPr lang="tr-TR" sz="2800" b="1" dirty="0"/>
              <a:t>sahip olmalıdırlar.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İşte bu enerji, maddenin </a:t>
            </a:r>
            <a:r>
              <a:rPr lang="tr-TR" sz="2800" b="1" dirty="0">
                <a:solidFill>
                  <a:srgbClr val="FF0000"/>
                </a:solidFill>
              </a:rPr>
              <a:t>içsel</a:t>
            </a:r>
            <a:r>
              <a:rPr lang="tr-TR" sz="2800" b="1" dirty="0"/>
              <a:t> (</a:t>
            </a:r>
            <a:r>
              <a:rPr lang="en-US" sz="2800" b="1" dirty="0">
                <a:solidFill>
                  <a:srgbClr val="00B050"/>
                </a:solidFill>
              </a:rPr>
              <a:t>internal</a:t>
            </a:r>
            <a:r>
              <a:rPr lang="tr-TR" sz="2800" b="1" dirty="0"/>
              <a:t>) enerjisidir. </a:t>
            </a:r>
          </a:p>
        </p:txBody>
      </p:sp>
    </p:spTree>
    <p:extLst>
      <p:ext uri="{BB962C8B-B14F-4D97-AF65-F5344CB8AC3E}">
        <p14:creationId xmlns:p14="http://schemas.microsoft.com/office/powerpoint/2010/main" val="208135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5952793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Eğer saptanan basınç değeri (P</a:t>
                </a:r>
                <a:r>
                  <a:rPr lang="tr-TR" sz="2800" b="1" baseline="-25000" dirty="0"/>
                  <a:t>1</a:t>
                </a:r>
                <a:r>
                  <a:rPr lang="tr-TR" sz="2800" b="1" dirty="0"/>
                  <a:t>), sıcaklığa (T</a:t>
                </a:r>
                <a:r>
                  <a:rPr lang="tr-TR" sz="2800" b="1" baseline="-25000" dirty="0"/>
                  <a:t>1</a:t>
                </a:r>
                <a:r>
                  <a:rPr lang="tr-TR" sz="2800" b="1" dirty="0"/>
                  <a:t>) bölünürse daima sabit bir değer elde edilmektedir.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Örneğin 273 K'de, basınç 546 birim ise;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𝐏</m:t>
                            </m:r>
                          </m:e>
                          <m:sub>
                            <m:r>
                              <a:rPr lang="tr-TR" sz="28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𝐓</m:t>
                            </m:r>
                          </m:e>
                          <m:sub>
                            <m:r>
                              <a:rPr lang="tr-TR" sz="28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tr-TR" sz="2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𝟓𝟒𝟔</m:t>
                        </m:r>
                      </m:num>
                      <m:den>
                        <m:r>
                          <a:rPr lang="tr-TR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𝟐𝟕𝟑</m:t>
                        </m:r>
                      </m:den>
                    </m:f>
                    <m:r>
                      <a:rPr lang="tr-TR" sz="2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tr-TR" sz="2800" b="1" dirty="0">
                    <a:solidFill>
                      <a:srgbClr val="0070C0"/>
                    </a:solidFill>
                  </a:rPr>
                  <a:t>  </a:t>
                </a:r>
                <a:r>
                  <a:rPr lang="tr-TR" sz="2800" b="1" dirty="0"/>
                  <a:t>değeri bulunur.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endParaRPr lang="tr-TR" sz="2800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5952793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823" y="3429000"/>
            <a:ext cx="6410325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44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26469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Eğer sıcaklık, 1 K azaltılarak, 272 K'e düşürülürse; buna bağlı olarak basıncın 2 birim azalıp 544 birime düştüğü saptanır.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Şimdi saptanan basınç (P</a:t>
                </a:r>
                <a:r>
                  <a:rPr lang="tr-TR" sz="2800" b="1" baseline="-25000" dirty="0"/>
                  <a:t>2</a:t>
                </a:r>
                <a:r>
                  <a:rPr lang="tr-TR" sz="2800" b="1" dirty="0"/>
                  <a:t>), sıcaklık derecesine (T</a:t>
                </a:r>
                <a:r>
                  <a:rPr lang="tr-TR" sz="2800" b="1" baseline="-25000" dirty="0"/>
                  <a:t>2</a:t>
                </a:r>
                <a:r>
                  <a:rPr lang="tr-TR" sz="2800" b="1" dirty="0"/>
                  <a:t>) bölünürse ayni değere ulaşıldığı görülür :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tr-TR" sz="28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𝟓𝟒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𝟐𝟕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tr-TR" sz="2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tr-TR" sz="2800" b="1" dirty="0"/>
                  <a:t>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Bu ölçümler 0 K'e kadar yapılınca, ölçülen basınç (sabit hacimde) sıcaklık derecesine bölününce daima sabit bir değer elde edilir.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264696"/>
              </a:xfrm>
              <a:blipFill>
                <a:blip r:embed="rId2"/>
                <a:stretch>
                  <a:fillRect l="-780" r="-1560" b="-97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542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5949320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Buna göre;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tr-TR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  <m:r>
                      <a:rPr lang="tr-TR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b="1" dirty="0">
                    <a:solidFill>
                      <a:srgbClr val="FF0000"/>
                    </a:solidFill>
                  </a:rPr>
                  <a:t>sabit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Bu eşitlikle açıklanan gaz yasası, ilk defa 1802'de, Fransız fizikçisi Joseph Luis Gay-Lussac, tarafından ortaya konduğu için Gay-Lussac yasası ismi ile anılmaktadır.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Gay-Lussac,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sabit basınçtaki bir gazın hacmi, sıcaklığı ile orantılıdır</a:t>
                </a:r>
                <a:r>
                  <a:rPr lang="tr-TR" sz="2800" b="1" dirty="0"/>
                  <a:t>" şeklinde ikinci bir gaz yasasını bulmuştur.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5949320"/>
              </a:xfrm>
              <a:blipFill>
                <a:blip r:embed="rId2"/>
                <a:stretch>
                  <a:fillRect l="-780" r="-1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527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566128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Buna göre;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𝐕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tr-TR" sz="28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𝐕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  <m:r>
                      <a:rPr lang="tr-TR" sz="28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b="1" dirty="0"/>
                  <a:t>sabit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Gerçekte gazlara ilgili ilk yasa daha 1660 yılında İngiliz bilimci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Robert Boyle </a:t>
                </a:r>
                <a:r>
                  <a:rPr lang="tr-TR" sz="2800" b="1" dirty="0"/>
                  <a:t>tarafından bulunmuş olup bu yasa, sabit sıcaklıktaki bir gazın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basınç-hacim</a:t>
                </a:r>
                <a:r>
                  <a:rPr lang="tr-TR" sz="2800" b="1" dirty="0"/>
                  <a:t> ilişkilerini içerir.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Buna göre;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P</a:t>
                </a:r>
                <a:r>
                  <a:rPr lang="tr-TR" sz="2800" b="1" baseline="-25000" dirty="0"/>
                  <a:t>1</a:t>
                </a:r>
                <a:r>
                  <a:rPr lang="tr-TR" sz="2800" b="1" dirty="0"/>
                  <a:t> V</a:t>
                </a:r>
                <a:r>
                  <a:rPr lang="tr-TR" sz="2800" b="1" baseline="-25000" dirty="0"/>
                  <a:t>1</a:t>
                </a:r>
                <a:r>
                  <a:rPr lang="tr-TR" sz="2800" b="1" dirty="0"/>
                  <a:t> = P</a:t>
                </a:r>
                <a:r>
                  <a:rPr lang="tr-TR" sz="2800" b="1" baseline="-25000" dirty="0"/>
                  <a:t>2</a:t>
                </a:r>
                <a:r>
                  <a:rPr lang="tr-TR" sz="2800" b="1" dirty="0"/>
                  <a:t> V</a:t>
                </a:r>
                <a:r>
                  <a:rPr lang="tr-TR" sz="2800" b="1" baseline="-25000" dirty="0"/>
                  <a:t>2</a:t>
                </a:r>
                <a:r>
                  <a:rPr lang="tr-TR" sz="2800" b="1" dirty="0"/>
                  <a:t> = Sabit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5661288"/>
              </a:xfrm>
              <a:blipFill>
                <a:blip r:embed="rId2"/>
                <a:stretch>
                  <a:fillRect l="-780" r="-162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770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5445264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Bu eşitliğin anlamı ise; eğer sıcaklık sabit kalırsa, belli miktardaki bir gazın basıncı ile hacminin çarpımı daima aynı değeri verir.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 err="1"/>
                  <a:t>Boyle</a:t>
                </a:r>
                <a:r>
                  <a:rPr lang="tr-TR" sz="2800" b="1" dirty="0"/>
                  <a:t> yasası ile </a:t>
                </a:r>
                <a:r>
                  <a:rPr lang="tr-TR" sz="2800" b="1" dirty="0" err="1"/>
                  <a:t>Gay-Lussac</a:t>
                </a:r>
                <a:r>
                  <a:rPr lang="tr-TR" sz="2800" b="1" dirty="0"/>
                  <a:t> yasası birleştirilince,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genel gaz yasası </a:t>
                </a:r>
                <a:r>
                  <a:rPr lang="tr-TR" sz="2800" b="1" dirty="0"/>
                  <a:t>"</a:t>
                </a:r>
                <a:r>
                  <a:rPr lang="tr-TR" sz="2800" b="1" dirty="0" err="1"/>
                  <a:t>na</a:t>
                </a:r>
                <a:r>
                  <a:rPr lang="tr-TR" sz="2800" b="1" dirty="0"/>
                  <a:t> ulaşılır.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0" smtClean="0">
                                      <a:latin typeface="Cambria Math" panose="02040503050406030204" pitchFamily="18" charset="0"/>
                                    </a:rPr>
                                    <m:t>𝐏</m:t>
                                  </m:r>
                                </m:e>
                                <m:sub>
                                  <m: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5445264"/>
              </a:xfrm>
              <a:blipFill>
                <a:blip r:embed="rId2"/>
                <a:stretch>
                  <a:fillRect l="-780" r="-18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299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773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Eğer yapılan iki ölçümde, bu üç değerden biri (sıcaklık, hacim veya basınç) değişmemişse, eşitliğin iki tarafından birlikte kaldırılır.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Yukarıda açıklanan gaz yasalarında öğrenilmesi ve unutulmaması gereken önemli nokta, bunlarda daima </a:t>
            </a:r>
            <a:r>
              <a:rPr lang="tr-TR" sz="2800" b="1" dirty="0">
                <a:solidFill>
                  <a:srgbClr val="FF0000"/>
                </a:solidFill>
              </a:rPr>
              <a:t>mutlak sıcaklık derecesi </a:t>
            </a:r>
            <a:r>
              <a:rPr lang="tr-TR" sz="2800" b="1" dirty="0"/>
              <a:t>kullanılmasıdır.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Bir fiziksel yasada, her ne zaman sıcaklık yer alırsa burada daima mutlak sıcaklık skalası birimi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30704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Mutlak olmayan skalalarda sıfır noktası, bu skalayı düzenleyenin arzusuna göre seçildiğinden ve bu noktaların çoğunlukla fiziksel yasalarla bir bağıntısı olmadığından, bu skala sıcaklıklarının bu açıdan bir anlamı yoktur. </a:t>
            </a:r>
          </a:p>
        </p:txBody>
      </p:sp>
    </p:spTree>
    <p:extLst>
      <p:ext uri="{BB962C8B-B14F-4D97-AF65-F5344CB8AC3E}">
        <p14:creationId xmlns:p14="http://schemas.microsoft.com/office/powerpoint/2010/main" val="106606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50"/>
                </a:solidFill>
              </a:rPr>
              <a:t>Isı bir enerji şeklidir.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göre ısı; "</a:t>
            </a:r>
            <a:r>
              <a:rPr lang="tr-TR" sz="2800" b="1" dirty="0">
                <a:solidFill>
                  <a:srgbClr val="FF0000"/>
                </a:solidFill>
              </a:rPr>
              <a:t>bir sistem ile sistemin çevresi arasında yalnız sıcaklık farkından dolayı akan enerji türüdür</a:t>
            </a:r>
            <a:r>
              <a:rPr lang="tr-TR" sz="2800" b="1" dirty="0"/>
              <a:t>" şeklinde tanımlanır.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Burada sıcaklık derecesi ısı enerjisinin </a:t>
            </a:r>
            <a:r>
              <a:rPr lang="tr-TR" sz="2800" b="1" dirty="0">
                <a:solidFill>
                  <a:srgbClr val="00B0F0"/>
                </a:solidFill>
              </a:rPr>
              <a:t>akış yönünü </a:t>
            </a:r>
            <a:r>
              <a:rPr lang="tr-TR" sz="2800" b="1" dirty="0"/>
              <a:t>belirler.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Isı, </a:t>
            </a:r>
            <a:r>
              <a:rPr lang="tr-TR" sz="2800" b="1" dirty="0">
                <a:solidFill>
                  <a:srgbClr val="FF0000"/>
                </a:solidFill>
              </a:rPr>
              <a:t>sıcaklığı yüksek </a:t>
            </a:r>
            <a:r>
              <a:rPr lang="tr-TR" sz="2800" b="1" dirty="0"/>
              <a:t>olan sistemden, </a:t>
            </a:r>
            <a:r>
              <a:rPr lang="tr-TR" sz="2800" b="1" dirty="0">
                <a:solidFill>
                  <a:srgbClr val="00B0F0"/>
                </a:solidFill>
              </a:rPr>
              <a:t>düşük olan </a:t>
            </a:r>
            <a:r>
              <a:rPr lang="tr-TR" sz="2800" b="1" dirty="0"/>
              <a:t>sisteme doğru akar. </a:t>
            </a:r>
          </a:p>
        </p:txBody>
      </p:sp>
    </p:spTree>
    <p:extLst>
      <p:ext uri="{BB962C8B-B14F-4D97-AF65-F5344CB8AC3E}">
        <p14:creationId xmlns:p14="http://schemas.microsoft.com/office/powerpoint/2010/main" val="378278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92D050"/>
                </a:solidFill>
              </a:rPr>
              <a:t>Isının birimleri:</a:t>
            </a:r>
            <a:endParaRPr lang="tr-TR" sz="2800" b="1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Isı, bir enerji formu olduğuna göre, </a:t>
            </a:r>
            <a:r>
              <a:rPr lang="tr-TR" sz="2800" b="1" dirty="0">
                <a:solidFill>
                  <a:srgbClr val="FF0000"/>
                </a:solidFill>
              </a:rPr>
              <a:t>herhangi bir enerji birimi </a:t>
            </a:r>
            <a:r>
              <a:rPr lang="tr-TR" sz="2800" b="1" dirty="0"/>
              <a:t>aynı zamanda bir ısı birimi demektir.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kcal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 : </a:t>
            </a:r>
            <a:r>
              <a:rPr lang="tr-TR" sz="2800" b="1" dirty="0">
                <a:solidFill>
                  <a:srgbClr val="FF0000"/>
                </a:solidFill>
              </a:rPr>
              <a:t>1 kg </a:t>
            </a:r>
            <a:r>
              <a:rPr lang="tr-TR" sz="2800" b="1" dirty="0"/>
              <a:t>suyun sıcaklığı 14.5°C'den 15.5°C’ye (1°C) yükselmesini sağlayan ısı enerjisine, "</a:t>
            </a:r>
            <a:r>
              <a:rPr lang="tr-TR" sz="2800" b="1" dirty="0">
                <a:solidFill>
                  <a:srgbClr val="FF0000"/>
                </a:solidFill>
              </a:rPr>
              <a:t>1 </a:t>
            </a:r>
            <a:r>
              <a:rPr lang="tr-TR" sz="2800" b="1" dirty="0" err="1">
                <a:solidFill>
                  <a:srgbClr val="FF0000"/>
                </a:solidFill>
              </a:rPr>
              <a:t>kcal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F0"/>
                </a:solidFill>
              </a:rPr>
              <a:t>BTU </a:t>
            </a:r>
            <a:r>
              <a:rPr lang="tr-TR" sz="2800" b="1" dirty="0"/>
              <a:t>: Aynı şekilde; </a:t>
            </a:r>
            <a:r>
              <a:rPr lang="tr-TR" sz="2800" b="1" dirty="0">
                <a:solidFill>
                  <a:srgbClr val="00B050"/>
                </a:solidFill>
              </a:rPr>
              <a:t>1 pound </a:t>
            </a:r>
            <a:r>
              <a:rPr lang="tr-TR" sz="2800" b="1" dirty="0"/>
              <a:t>(1 </a:t>
            </a:r>
            <a:r>
              <a:rPr lang="tr-TR" sz="2800" b="1" dirty="0" err="1"/>
              <a:t>Ib</a:t>
            </a:r>
            <a:r>
              <a:rPr lang="tr-TR" sz="2800" b="1" baseline="-25000" dirty="0" err="1"/>
              <a:t>m</a:t>
            </a:r>
            <a:r>
              <a:rPr lang="tr-TR" sz="2800" b="1" dirty="0"/>
              <a:t> = 0.4536 kg) suyun sıcaklığını 63°F'dan 64°F'a (</a:t>
            </a:r>
            <a:r>
              <a:rPr lang="tr-TR" sz="2800" b="1" dirty="0">
                <a:solidFill>
                  <a:srgbClr val="7030A0"/>
                </a:solidFill>
              </a:rPr>
              <a:t>1°F</a:t>
            </a:r>
            <a:r>
              <a:rPr lang="tr-TR" sz="2800" b="1" dirty="0"/>
              <a:t>) ısınmasını sağlayan ısı enerjisinin miktarı, "</a:t>
            </a:r>
            <a:r>
              <a:rPr lang="tr-TR" sz="2800" b="1" dirty="0">
                <a:solidFill>
                  <a:srgbClr val="FF0000"/>
                </a:solidFill>
              </a:rPr>
              <a:t>1 British </a:t>
            </a:r>
            <a:r>
              <a:rPr lang="tr-TR" sz="2800" b="1" dirty="0" err="1">
                <a:solidFill>
                  <a:srgbClr val="FF0000"/>
                </a:solidFill>
              </a:rPr>
              <a:t>Thermal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Unit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(BTU veya </a:t>
            </a:r>
            <a:r>
              <a:rPr lang="tr-TR" sz="2800" b="1" dirty="0" err="1"/>
              <a:t>Btu</a:t>
            </a:r>
            <a:r>
              <a:rPr lang="tr-TR" sz="2800" b="1" dirty="0"/>
              <a:t>)"</a:t>
            </a:r>
            <a:r>
              <a:rPr lang="tr-TR" sz="2800" b="1" dirty="0" err="1"/>
              <a:t>dir</a:t>
            </a:r>
            <a:r>
              <a:rPr lang="tr-TR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440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326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</p:txBody>
      </p:sp>
      <p:pic>
        <p:nvPicPr>
          <p:cNvPr id="1026" name="Picture 2" descr="klima soÄutma kapasitesi yazÄ±lan ile ilgili gÃ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95"/>
          <a:stretch/>
        </p:blipFill>
        <p:spPr bwMode="auto">
          <a:xfrm>
            <a:off x="1117309" y="371262"/>
            <a:ext cx="10133453" cy="5821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238428" y="5661248"/>
            <a:ext cx="5036235" cy="531400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80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70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Bir maddeyi oluşturan tüm moleküllerin hareketinden kaynaklanan </a:t>
            </a:r>
            <a:r>
              <a:rPr lang="tr-TR" sz="2800" b="1" dirty="0">
                <a:solidFill>
                  <a:srgbClr val="FF0000"/>
                </a:solidFill>
              </a:rPr>
              <a:t>ortalama kinetik enerji</a:t>
            </a:r>
            <a:r>
              <a:rPr lang="tr-TR" sz="2800" b="1" dirty="0"/>
              <a:t>, o </a:t>
            </a:r>
            <a:r>
              <a:rPr lang="tr-TR" sz="2800" b="1" dirty="0">
                <a:solidFill>
                  <a:srgbClr val="00B0F0"/>
                </a:solidFill>
              </a:rPr>
              <a:t>maddenin sıcaklığını </a:t>
            </a:r>
            <a:r>
              <a:rPr lang="tr-TR" sz="2800" b="1" dirty="0"/>
              <a:t>oluşturur.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gerçek, daha basit olarak ifade edilirse; </a:t>
            </a:r>
            <a:r>
              <a:rPr lang="tr-TR" sz="2800" b="1" dirty="0">
                <a:solidFill>
                  <a:srgbClr val="FF0000"/>
                </a:solidFill>
              </a:rPr>
              <a:t>sıcaklık ne kadar yüksekse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moleküllerin hareketi o kadar fazla </a:t>
            </a:r>
            <a:r>
              <a:rPr lang="tr-TR" sz="2800" b="1" dirty="0"/>
              <a:t>demektir.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Başka bir ifadeyle, ortalama moleküler kinetik enerji yükselince, sıcaklık da yükselir.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Bir cismin </a:t>
            </a:r>
            <a:r>
              <a:rPr lang="tr-TR" sz="2800" b="1" dirty="0">
                <a:solidFill>
                  <a:srgbClr val="FF0000"/>
                </a:solidFill>
              </a:rPr>
              <a:t>sıcaklığını yükseltmek için </a:t>
            </a:r>
            <a:r>
              <a:rPr lang="tr-TR" sz="2800" b="1" dirty="0"/>
              <a:t>ona "</a:t>
            </a:r>
            <a:r>
              <a:rPr lang="tr-TR" sz="2800" b="1" dirty="0">
                <a:solidFill>
                  <a:srgbClr val="FF0000"/>
                </a:solidFill>
              </a:rPr>
              <a:t>ısı</a:t>
            </a:r>
            <a:r>
              <a:rPr lang="tr-TR" sz="2800" b="1" dirty="0"/>
              <a:t>" gibi bir ek enerji verilmesi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14490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326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 enerji çeşidi, birbirine dönüşebilir.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Her enerji çeşidinin ısı enerjisine dönüşmesinde belli bir "</a:t>
            </a:r>
            <a:r>
              <a:rPr lang="tr-TR" sz="2800" b="1" dirty="0">
                <a:solidFill>
                  <a:srgbClr val="FF0000"/>
                </a:solidFill>
              </a:rPr>
              <a:t>ısı enerjisi eşdeğeri</a:t>
            </a:r>
            <a:r>
              <a:rPr lang="tr-TR" sz="2800" b="1" dirty="0"/>
              <a:t>" vardır.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Mekanik</a:t>
            </a:r>
            <a:r>
              <a:rPr lang="tr-TR" sz="2800" b="1" dirty="0"/>
              <a:t> enerjinin </a:t>
            </a:r>
            <a:r>
              <a:rPr lang="tr-TR" sz="2800" b="1" dirty="0">
                <a:solidFill>
                  <a:srgbClr val="00B0F0"/>
                </a:solidFill>
              </a:rPr>
              <a:t>eşdeğeri</a:t>
            </a:r>
            <a:r>
              <a:rPr lang="tr-TR" sz="2800" b="1" dirty="0"/>
              <a:t> olan </a:t>
            </a:r>
            <a:r>
              <a:rPr lang="tr-TR" sz="2800" b="1" dirty="0">
                <a:solidFill>
                  <a:srgbClr val="00B050"/>
                </a:solidFill>
              </a:rPr>
              <a:t>ısı enerjisini </a:t>
            </a:r>
            <a:r>
              <a:rPr lang="tr-TR" sz="2800" b="1" dirty="0"/>
              <a:t>ilk defa </a:t>
            </a:r>
            <a:r>
              <a:rPr lang="tr-TR" sz="2800" b="1" dirty="0">
                <a:solidFill>
                  <a:srgbClr val="7030A0"/>
                </a:solidFill>
              </a:rPr>
              <a:t>James </a:t>
            </a:r>
            <a:r>
              <a:rPr lang="tr-TR" sz="2800" b="1" dirty="0" err="1">
                <a:solidFill>
                  <a:srgbClr val="7030A0"/>
                </a:solidFill>
              </a:rPr>
              <a:t>Prescott</a:t>
            </a: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2800" b="1" dirty="0" err="1">
                <a:solidFill>
                  <a:srgbClr val="7030A0"/>
                </a:solidFill>
              </a:rPr>
              <a:t>Joule</a:t>
            </a: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2800" b="1" dirty="0"/>
              <a:t>ölçmüştür.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nedenle </a:t>
            </a:r>
            <a:r>
              <a:rPr lang="tr-TR" sz="2800" b="1" dirty="0" err="1"/>
              <a:t>mekaniki</a:t>
            </a:r>
            <a:r>
              <a:rPr lang="tr-TR" sz="2800" b="1" dirty="0"/>
              <a:t> iş biriminin eşdeğeri olan ısı birimi, </a:t>
            </a:r>
            <a:r>
              <a:rPr lang="tr-TR" sz="2800" b="1" dirty="0" err="1">
                <a:solidFill>
                  <a:srgbClr val="FF0000"/>
                </a:solidFill>
              </a:rPr>
              <a:t>joule</a:t>
            </a:r>
            <a:r>
              <a:rPr lang="tr-TR" sz="2800" b="1" dirty="0"/>
              <a:t> (J, jul) olarak anılır.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02075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653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Yukarıda da tanımlandığı gibi </a:t>
            </a:r>
            <a:r>
              <a:rPr lang="tr-TR" sz="2800" b="1" dirty="0">
                <a:solidFill>
                  <a:srgbClr val="FF0000"/>
                </a:solidFill>
              </a:rPr>
              <a:t>1 </a:t>
            </a:r>
            <a:r>
              <a:rPr lang="tr-TR" sz="2800" b="1" dirty="0" err="1">
                <a:solidFill>
                  <a:srgbClr val="FF0000"/>
                </a:solidFill>
              </a:rPr>
              <a:t>Newton'luk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bir kuvvetin kendi doğrultusunda </a:t>
            </a:r>
            <a:r>
              <a:rPr lang="tr-TR" sz="2800" b="1" dirty="0">
                <a:solidFill>
                  <a:srgbClr val="FF0000"/>
                </a:solidFill>
              </a:rPr>
              <a:t>1 metre </a:t>
            </a:r>
            <a:r>
              <a:rPr lang="tr-TR" sz="2800" b="1" dirty="0"/>
              <a:t>yol alması ile yapılan işe </a:t>
            </a:r>
            <a:r>
              <a:rPr lang="tr-TR" sz="2800" b="1" dirty="0">
                <a:solidFill>
                  <a:srgbClr val="FF0000"/>
                </a:solidFill>
              </a:rPr>
              <a:t>1 </a:t>
            </a:r>
            <a:r>
              <a:rPr lang="tr-TR" sz="2800" b="1" dirty="0" err="1">
                <a:solidFill>
                  <a:srgbClr val="FF0000"/>
                </a:solidFill>
              </a:rPr>
              <a:t>joule</a:t>
            </a:r>
            <a:r>
              <a:rPr lang="tr-TR" sz="2800" b="1" dirty="0"/>
              <a:t> denir.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Yukarıda da verildiği gibi, </a:t>
            </a:r>
            <a:r>
              <a:rPr lang="tr-TR" sz="2800" b="1" dirty="0">
                <a:solidFill>
                  <a:srgbClr val="FF0000"/>
                </a:solidFill>
              </a:rPr>
              <a:t>1 </a:t>
            </a:r>
            <a:r>
              <a:rPr lang="tr-TR" sz="2800" b="1" dirty="0" err="1">
                <a:solidFill>
                  <a:srgbClr val="FF0000"/>
                </a:solidFill>
              </a:rPr>
              <a:t>J'ün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mekaniksel</a:t>
            </a:r>
            <a:r>
              <a:rPr lang="tr-TR" sz="2800" b="1" dirty="0">
                <a:solidFill>
                  <a:srgbClr val="FF0000"/>
                </a:solidFill>
              </a:rPr>
              <a:t> eşdeğeri </a:t>
            </a:r>
            <a:r>
              <a:rPr lang="tr-TR" sz="2800" b="1" dirty="0"/>
              <a:t>ve birimi aşağıdaki gibidir.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1 (</a:t>
            </a:r>
            <a:r>
              <a:rPr lang="tr-TR" sz="2800" b="1" dirty="0">
                <a:solidFill>
                  <a:srgbClr val="00B0F0"/>
                </a:solidFill>
              </a:rPr>
              <a:t>J</a:t>
            </a:r>
            <a:r>
              <a:rPr lang="tr-TR" sz="2800" b="1" dirty="0"/>
              <a:t>) = 1 (</a:t>
            </a:r>
            <a:r>
              <a:rPr lang="tr-TR" sz="2800" b="1" dirty="0">
                <a:solidFill>
                  <a:srgbClr val="FF0000"/>
                </a:solidFill>
              </a:rPr>
              <a:t>N</a:t>
            </a:r>
            <a:r>
              <a:rPr lang="tr-TR" sz="2800" b="1" dirty="0"/>
              <a:t>) x 1 (m)‘</a:t>
            </a:r>
            <a:r>
              <a:rPr lang="tr-TR" sz="2800" b="1" dirty="0" err="1"/>
              <a:t>dir</a:t>
            </a:r>
            <a:r>
              <a:rPr lang="tr-TR" sz="2800" b="1" dirty="0"/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1 (</a:t>
            </a:r>
            <a:r>
              <a:rPr lang="tr-TR" sz="2800" b="1" dirty="0">
                <a:solidFill>
                  <a:srgbClr val="FF0000"/>
                </a:solidFill>
              </a:rPr>
              <a:t>N</a:t>
            </a:r>
            <a:r>
              <a:rPr lang="tr-TR" sz="2800" b="1" dirty="0"/>
              <a:t>) = 1 (kg) x 1 (m/s</a:t>
            </a:r>
            <a:r>
              <a:rPr lang="tr-TR" sz="2800" b="1" baseline="30000" dirty="0"/>
              <a:t>2</a:t>
            </a:r>
            <a:r>
              <a:rPr lang="tr-TR" sz="2800" b="1" dirty="0"/>
              <a:t>) olduğundan :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1 (</a:t>
            </a:r>
            <a:r>
              <a:rPr lang="tr-TR" sz="2800" b="1" dirty="0">
                <a:solidFill>
                  <a:srgbClr val="00B0F0"/>
                </a:solidFill>
              </a:rPr>
              <a:t>J</a:t>
            </a:r>
            <a:r>
              <a:rPr lang="tr-TR" sz="2800" b="1" dirty="0"/>
              <a:t>) = 1 (kg) x 1 (m/s</a:t>
            </a:r>
            <a:r>
              <a:rPr lang="tr-TR" sz="2800" b="1" baseline="30000" dirty="0"/>
              <a:t>2</a:t>
            </a:r>
            <a:r>
              <a:rPr lang="tr-TR" sz="2800" b="1" dirty="0"/>
              <a:t>) x 1 (m) ve buradan :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1 (</a:t>
            </a:r>
            <a:r>
              <a:rPr lang="tr-TR" sz="2800" b="1" dirty="0">
                <a:solidFill>
                  <a:srgbClr val="00B0F0"/>
                </a:solidFill>
              </a:rPr>
              <a:t>J</a:t>
            </a:r>
            <a:r>
              <a:rPr lang="tr-TR" sz="2800" b="1" dirty="0"/>
              <a:t>) = 1 (kg) x 1 (m</a:t>
            </a:r>
            <a:r>
              <a:rPr lang="tr-TR" sz="2800" b="1" baseline="30000" dirty="0"/>
              <a:t>2</a:t>
            </a:r>
            <a:r>
              <a:rPr lang="tr-TR" sz="2800" b="1" dirty="0"/>
              <a:t>/s</a:t>
            </a:r>
            <a:r>
              <a:rPr lang="tr-TR" sz="2800" b="1" baseline="30000" dirty="0"/>
              <a:t>2</a:t>
            </a:r>
            <a:r>
              <a:rPr lang="tr-TR" sz="2800" b="1" dirty="0"/>
              <a:t>)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45540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825044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James </a:t>
            </a:r>
            <a:r>
              <a:rPr lang="tr-TR" sz="2800" b="1" dirty="0" err="1"/>
              <a:t>Joule</a:t>
            </a:r>
            <a:r>
              <a:rPr lang="tr-TR" sz="2800" b="1" dirty="0"/>
              <a:t>, </a:t>
            </a:r>
            <a:r>
              <a:rPr lang="tr-TR" sz="2800" b="1" dirty="0" err="1"/>
              <a:t>mekaniksel</a:t>
            </a:r>
            <a:r>
              <a:rPr lang="tr-TR" sz="2800" b="1" dirty="0"/>
              <a:t> enerjinin eşdeğeri olan ısı enerjisini, belli miktardaki su içine dalmış kanatlı bir çarkın dönüşüyle </a:t>
            </a:r>
            <a:r>
              <a:rPr lang="tr-TR" sz="2800" b="1" dirty="0">
                <a:solidFill>
                  <a:srgbClr val="FF0000"/>
                </a:solidFill>
              </a:rPr>
              <a:t>suya yaptığı </a:t>
            </a:r>
            <a:r>
              <a:rPr lang="tr-TR" sz="2800" b="1" dirty="0" err="1">
                <a:solidFill>
                  <a:srgbClr val="FF0000"/>
                </a:solidFill>
              </a:rPr>
              <a:t>mekaniksel</a:t>
            </a:r>
            <a:r>
              <a:rPr lang="tr-TR" sz="2800" b="1" dirty="0">
                <a:solidFill>
                  <a:srgbClr val="FF0000"/>
                </a:solidFill>
              </a:rPr>
              <a:t> iş </a:t>
            </a:r>
            <a:r>
              <a:rPr lang="tr-TR" sz="2800" b="1" dirty="0"/>
              <a:t>sonucunda, </a:t>
            </a:r>
            <a:r>
              <a:rPr lang="tr-TR" sz="2800" b="1" dirty="0">
                <a:solidFill>
                  <a:srgbClr val="00B0F0"/>
                </a:solidFill>
              </a:rPr>
              <a:t>su sıcaklığındaki artışı</a:t>
            </a:r>
            <a:r>
              <a:rPr lang="tr-TR" sz="2800" b="1" dirty="0"/>
              <a:t>, duyarlı bir şekilde saptayarak belirlemiştir.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700" y="1132762"/>
            <a:ext cx="3096344" cy="459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1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6201239" cy="616534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Isının mekaniksel eşdeğerini saptamada Joule tarafından kullanılan düzenek (Resnick and Halliday 1966) (Aşağıya doğru </a:t>
            </a:r>
            <a:r>
              <a:rPr lang="tr-TR" sz="2800" b="1" dirty="0">
                <a:solidFill>
                  <a:srgbClr val="00B0F0"/>
                </a:solidFill>
              </a:rPr>
              <a:t>düşen ağırlık</a:t>
            </a:r>
            <a:r>
              <a:rPr lang="tr-TR" sz="2800" b="1" dirty="0"/>
              <a:t>, kapta bulunan </a:t>
            </a:r>
            <a:r>
              <a:rPr lang="tr-TR" sz="2800" b="1" dirty="0">
                <a:solidFill>
                  <a:srgbClr val="FF0000"/>
                </a:solidFill>
              </a:rPr>
              <a:t>suya dalmış olan pedalları </a:t>
            </a:r>
            <a:r>
              <a:rPr lang="tr-TR" sz="2800" b="1" dirty="0"/>
              <a:t>çevirince su karıştırılır.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karıştırma sonucunda </a:t>
            </a:r>
            <a:r>
              <a:rPr lang="tr-TR" sz="2800" b="1" dirty="0">
                <a:solidFill>
                  <a:srgbClr val="FF0000"/>
                </a:solidFill>
              </a:rPr>
              <a:t>sürtünmeye bağlı olarak suyun sıcaklığı yükselir</a:t>
            </a:r>
            <a:r>
              <a:rPr lang="tr-TR" sz="2800" b="1" dirty="0"/>
              <a:t>.)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548" y="1546394"/>
            <a:ext cx="4053402" cy="39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82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7641400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Mekaniksel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elektriksel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F0"/>
                </a:solidFill>
              </a:rPr>
              <a:t>ısı </a:t>
            </a:r>
            <a:r>
              <a:rPr lang="tr-TR" sz="2800" b="1" dirty="0"/>
              <a:t>enerjilerinin birbirine dönüşümü şekilde daha belirgin bir tarzda gösterilmiştir.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göre, (A) ağırlığı, (h) mesafesi kadar düşerken, (B) elektrik jeneratörüne iş uygulamakta, bu iş jeneratörde elektrik akımı oluşturmakta, oluşan elektrik akımı, (c) direncine ulaşarak suyu ısıtmaktadır.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7233" t="17516" r="14580" b="23422"/>
          <a:stretch/>
        </p:blipFill>
        <p:spPr>
          <a:xfrm>
            <a:off x="8758708" y="1916832"/>
            <a:ext cx="3024334" cy="262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8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05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SI sisteminde iş birimi olan ve aynı zamanda ısı enerjisi birimi olarak da kullanılan "joule"ün ve diğer ısı birimlerinin birbirleriyle eşdeğer ilişkileri aşağıda verilmiştir.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1 </a:t>
            </a:r>
            <a:r>
              <a:rPr lang="tr-TR" sz="2800" b="1" dirty="0" err="1"/>
              <a:t>kJ</a:t>
            </a:r>
            <a:r>
              <a:rPr lang="tr-TR" sz="2800" b="1" dirty="0"/>
              <a:t> = 0.238 </a:t>
            </a:r>
            <a:r>
              <a:rPr lang="tr-TR" sz="2800" b="1" dirty="0" err="1"/>
              <a:t>kcal</a:t>
            </a:r>
            <a:r>
              <a:rPr lang="tr-TR" sz="2800" b="1" dirty="0"/>
              <a:t> 		1 </a:t>
            </a:r>
            <a:r>
              <a:rPr lang="tr-TR" sz="2800" b="1" dirty="0" err="1"/>
              <a:t>kJ</a:t>
            </a:r>
            <a:r>
              <a:rPr lang="tr-TR" sz="2800" b="1" dirty="0"/>
              <a:t> = 0.948 BTU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1 </a:t>
            </a:r>
            <a:r>
              <a:rPr lang="tr-TR" sz="2800" b="1" dirty="0" err="1"/>
              <a:t>kcal</a:t>
            </a:r>
            <a:r>
              <a:rPr lang="tr-TR" sz="2800" b="1" dirty="0"/>
              <a:t> = 4.186 </a:t>
            </a:r>
            <a:r>
              <a:rPr lang="tr-TR" sz="2800" b="1" dirty="0" err="1"/>
              <a:t>kJ</a:t>
            </a:r>
            <a:r>
              <a:rPr lang="tr-TR" sz="2800" b="1" dirty="0"/>
              <a:t> 		1 </a:t>
            </a:r>
            <a:r>
              <a:rPr lang="tr-TR" sz="2800" b="1" dirty="0" err="1"/>
              <a:t>kcal</a:t>
            </a:r>
            <a:r>
              <a:rPr lang="tr-TR" sz="2800" b="1" dirty="0"/>
              <a:t> = 3.968 BTU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1 BTU = 0.252 </a:t>
            </a:r>
            <a:r>
              <a:rPr lang="tr-TR" sz="2800" b="1" dirty="0" err="1"/>
              <a:t>kcal</a:t>
            </a:r>
            <a:r>
              <a:rPr lang="tr-TR" sz="2800" b="1" dirty="0"/>
              <a:t> 		1 BTU = 1.055 </a:t>
            </a:r>
            <a:r>
              <a:rPr lang="tr-TR" sz="2800" b="1" dirty="0" err="1"/>
              <a:t>kJ</a:t>
            </a:r>
            <a:r>
              <a:rPr lang="tr-TR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017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Soğuk tekniğinde </a:t>
            </a:r>
            <a:r>
              <a:rPr lang="tr-TR" sz="2800" b="1" dirty="0"/>
              <a:t>ısı ile ilgili olarak, eskiden kullanılmış olan ve halen sadece bazı kaynaklarda rastlanan </a:t>
            </a:r>
            <a:r>
              <a:rPr lang="tr-TR" sz="2800" b="1" dirty="0">
                <a:solidFill>
                  <a:srgbClr val="7030A0"/>
                </a:solidFill>
              </a:rPr>
              <a:t>iki terim </a:t>
            </a:r>
            <a:r>
              <a:rPr lang="tr-TR" sz="2800" b="1" dirty="0"/>
              <a:t>daha vardır.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Bunlardan birisi "</a:t>
            </a:r>
            <a:r>
              <a:rPr lang="tr-TR" sz="2800" b="1" dirty="0" err="1">
                <a:solidFill>
                  <a:srgbClr val="FF0000"/>
                </a:solidFill>
              </a:rPr>
              <a:t>frigori</a:t>
            </a:r>
            <a:r>
              <a:rPr lang="tr-TR" sz="2800" b="1" dirty="0"/>
              <a:t>" diğeri "</a:t>
            </a:r>
            <a:r>
              <a:rPr lang="tr-TR" sz="2800" b="1" dirty="0">
                <a:solidFill>
                  <a:srgbClr val="FF0000"/>
                </a:solidFill>
              </a:rPr>
              <a:t>soğuk tonu</a:t>
            </a:r>
            <a:r>
              <a:rPr lang="tr-TR" sz="2800" b="1" dirty="0"/>
              <a:t>" (</a:t>
            </a:r>
            <a:r>
              <a:rPr lang="en-US" sz="2800" b="1" dirty="0">
                <a:solidFill>
                  <a:srgbClr val="FF0000"/>
                </a:solidFill>
              </a:rPr>
              <a:t>tons of refrigeration</a:t>
            </a:r>
            <a:r>
              <a:rPr lang="tr-TR" sz="2800" b="1" dirty="0"/>
              <a:t>)’</a:t>
            </a:r>
            <a:r>
              <a:rPr lang="tr-TR" sz="2800" b="1" dirty="0" err="1"/>
              <a:t>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Frigori</a:t>
            </a:r>
            <a:r>
              <a:rPr lang="tr-TR" sz="2800" b="1" dirty="0"/>
              <a:t>, ısının uzaklaştırıldığını ifade eden ve </a:t>
            </a:r>
            <a:r>
              <a:rPr lang="tr-TR" sz="2800" b="1" dirty="0">
                <a:solidFill>
                  <a:srgbClr val="00B050"/>
                </a:solidFill>
              </a:rPr>
              <a:t>birimi kalori </a:t>
            </a:r>
            <a:r>
              <a:rPr lang="tr-TR" sz="2800" b="1" dirty="0"/>
              <a:t>olan bir terimdir. </a:t>
            </a:r>
          </a:p>
        </p:txBody>
      </p:sp>
    </p:spTree>
    <p:extLst>
      <p:ext uri="{BB962C8B-B14F-4D97-AF65-F5344CB8AC3E}">
        <p14:creationId xmlns:p14="http://schemas.microsoft.com/office/powerpoint/2010/main" val="111083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046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FF0000"/>
                </a:solidFill>
              </a:rPr>
              <a:t>20,000 </a:t>
            </a:r>
            <a:r>
              <a:rPr lang="tr-TR" sz="2800" b="1" dirty="0" err="1">
                <a:solidFill>
                  <a:srgbClr val="FF0000"/>
                </a:solidFill>
              </a:rPr>
              <a:t>frigorilik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bir soğutucu dendiği zaman, bu soğutucunun </a:t>
            </a:r>
            <a:r>
              <a:rPr lang="tr-TR" sz="2800" b="1" dirty="0">
                <a:solidFill>
                  <a:srgbClr val="00B050"/>
                </a:solidFill>
              </a:rPr>
              <a:t>soğutma kapasitesinin </a:t>
            </a:r>
            <a:r>
              <a:rPr lang="tr-TR" sz="2800" b="1" dirty="0">
                <a:solidFill>
                  <a:srgbClr val="FF0000"/>
                </a:solidFill>
              </a:rPr>
              <a:t>20,000 </a:t>
            </a:r>
            <a:r>
              <a:rPr lang="tr-TR" sz="2800" b="1" dirty="0" err="1">
                <a:solidFill>
                  <a:srgbClr val="FF0000"/>
                </a:solidFill>
              </a:rPr>
              <a:t>kcal</a:t>
            </a:r>
            <a:r>
              <a:rPr lang="tr-TR" sz="2800" b="1" dirty="0">
                <a:solidFill>
                  <a:srgbClr val="FF0000"/>
                </a:solidFill>
              </a:rPr>
              <a:t>/h </a:t>
            </a:r>
            <a:r>
              <a:rPr lang="tr-TR" sz="2800" b="1" dirty="0"/>
              <a:t>olduğu ifade edilmiş olur.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Özellikle ABD'de kullanılmış ve halen kullanılmakta olan diğer bir terim </a:t>
            </a:r>
            <a:r>
              <a:rPr lang="tr-TR" sz="2800" b="1" dirty="0">
                <a:solidFill>
                  <a:srgbClr val="FF0000"/>
                </a:solidFill>
              </a:rPr>
              <a:t>soğuk tonu </a:t>
            </a:r>
            <a:r>
              <a:rPr lang="tr-TR" sz="2800" b="1" dirty="0"/>
              <a:t>ise; 0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sz="2800" b="1" dirty="0"/>
              <a:t>C'deki </a:t>
            </a:r>
            <a:r>
              <a:rPr lang="tr-TR" sz="2800" b="1" dirty="0">
                <a:solidFill>
                  <a:srgbClr val="FF0000"/>
                </a:solidFill>
              </a:rPr>
              <a:t>1 İngiliz tonu </a:t>
            </a:r>
            <a:r>
              <a:rPr lang="tr-TR" sz="2800" b="1" dirty="0">
                <a:solidFill>
                  <a:srgbClr val="00B0F0"/>
                </a:solidFill>
              </a:rPr>
              <a:t>suyun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24 </a:t>
            </a:r>
            <a:r>
              <a:rPr lang="tr-TR" sz="2800" b="1" dirty="0" err="1">
                <a:solidFill>
                  <a:srgbClr val="FF0000"/>
                </a:solidFill>
              </a:rPr>
              <a:t>h</a:t>
            </a:r>
            <a:r>
              <a:rPr lang="tr-TR" sz="2800" b="1" dirty="0" err="1"/>
              <a:t>'te</a:t>
            </a:r>
            <a:r>
              <a:rPr lang="tr-TR" sz="2800" b="1" dirty="0"/>
              <a:t> donmasını sağlayacak kadar ısının uzaklaştırılmasına eşdeğer bir soğutma kapasitesini ifade etmektedir. </a:t>
            </a:r>
          </a:p>
        </p:txBody>
      </p:sp>
    </p:spTree>
    <p:extLst>
      <p:ext uri="{BB962C8B-B14F-4D97-AF65-F5344CB8AC3E}">
        <p14:creationId xmlns:p14="http://schemas.microsoft.com/office/powerpoint/2010/main" val="208382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F0"/>
                </a:solidFill>
              </a:rPr>
              <a:t>1 İngiliz tonunun 2000 </a:t>
            </a:r>
            <a:r>
              <a:rPr lang="tr-TR" sz="2800" b="1" dirty="0" err="1">
                <a:solidFill>
                  <a:srgbClr val="00B0F0"/>
                </a:solidFill>
              </a:rPr>
              <a:t>Ib</a:t>
            </a:r>
            <a:r>
              <a:rPr lang="tr-TR" sz="2800" b="1" baseline="-25000" dirty="0" err="1">
                <a:solidFill>
                  <a:srgbClr val="00B0F0"/>
                </a:solidFill>
              </a:rPr>
              <a:t>m</a:t>
            </a:r>
            <a:r>
              <a:rPr lang="tr-TR" sz="2800" b="1" dirty="0">
                <a:solidFill>
                  <a:srgbClr val="00B0F0"/>
                </a:solidFill>
              </a:rPr>
              <a:t> olduğu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50"/>
                </a:solidFill>
              </a:rPr>
              <a:t>suyun donma gizli ısısının 144 BTU/</a:t>
            </a:r>
            <a:r>
              <a:rPr lang="tr-TR" sz="2800" b="1" dirty="0" err="1">
                <a:solidFill>
                  <a:srgbClr val="00B050"/>
                </a:solidFill>
              </a:rPr>
              <a:t>Ib</a:t>
            </a:r>
            <a:r>
              <a:rPr lang="tr-TR" sz="2800" b="1" baseline="-25000" dirty="0" err="1">
                <a:solidFill>
                  <a:srgbClr val="00B050"/>
                </a:solidFill>
              </a:rPr>
              <a:t>m</a:t>
            </a:r>
            <a:r>
              <a:rPr lang="tr-TR" sz="2800" b="1" dirty="0"/>
              <a:t> düzeyinde bulunduğu göz önüne alınınca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1 soğuk tonu = (2000 </a:t>
            </a:r>
            <a:r>
              <a:rPr lang="tr-TR" sz="2800" b="1" dirty="0" err="1"/>
              <a:t>Ib</a:t>
            </a:r>
            <a:r>
              <a:rPr lang="tr-TR" sz="2800" b="1" baseline="-25000" dirty="0" err="1"/>
              <a:t>m</a:t>
            </a:r>
            <a:r>
              <a:rPr lang="tr-TR" sz="2800" b="1" dirty="0"/>
              <a:t>) (144 BTU/</a:t>
            </a:r>
            <a:r>
              <a:rPr lang="tr-TR" sz="2800" b="1" dirty="0" err="1"/>
              <a:t>Ib</a:t>
            </a:r>
            <a:r>
              <a:rPr lang="tr-TR" sz="2800" b="1" baseline="-25000" dirty="0" err="1"/>
              <a:t>m</a:t>
            </a:r>
            <a:r>
              <a:rPr lang="tr-TR" sz="2800" b="1" dirty="0"/>
              <a:t>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		= 288,000 BTU/24 h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		= </a:t>
            </a:r>
            <a:r>
              <a:rPr lang="tr-TR" sz="2800" b="1" dirty="0">
                <a:solidFill>
                  <a:srgbClr val="FF0000"/>
                </a:solidFill>
              </a:rPr>
              <a:t>12,000 BTU/h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1 soğuk tonu = (2000 x 0.4536 kg) (80 </a:t>
            </a:r>
            <a:r>
              <a:rPr lang="tr-TR" sz="2800" b="1" dirty="0" err="1"/>
              <a:t>kcal</a:t>
            </a:r>
            <a:r>
              <a:rPr lang="tr-TR" sz="2800" b="1" dirty="0"/>
              <a:t>/kg) =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		= 72 576 </a:t>
            </a:r>
            <a:r>
              <a:rPr lang="tr-TR" sz="2800" b="1" dirty="0" err="1"/>
              <a:t>kcal</a:t>
            </a:r>
            <a:r>
              <a:rPr lang="tr-TR" sz="2800" b="1" dirty="0"/>
              <a:t>/24 h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		= </a:t>
            </a:r>
            <a:r>
              <a:rPr lang="tr-TR" sz="2800" b="1" dirty="0">
                <a:solidFill>
                  <a:srgbClr val="FF0000"/>
                </a:solidFill>
              </a:rPr>
              <a:t>3024 </a:t>
            </a:r>
            <a:r>
              <a:rPr lang="tr-TR" sz="2800" b="1" dirty="0" err="1">
                <a:solidFill>
                  <a:srgbClr val="FF0000"/>
                </a:solidFill>
              </a:rPr>
              <a:t>kcal</a:t>
            </a:r>
            <a:r>
              <a:rPr lang="tr-TR" sz="2800" b="1" dirty="0">
                <a:solidFill>
                  <a:srgbClr val="FF0000"/>
                </a:solidFill>
              </a:rPr>
              <a:t>/h</a:t>
            </a:r>
          </a:p>
        </p:txBody>
      </p:sp>
    </p:spTree>
    <p:extLst>
      <p:ext uri="{BB962C8B-B14F-4D97-AF65-F5344CB8AC3E}">
        <p14:creationId xmlns:p14="http://schemas.microsoft.com/office/powerpoint/2010/main" val="247920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BASINÇ</a:t>
            </a:r>
            <a:endParaRPr lang="tr-TR" sz="6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751536"/>
              </a:xfrm>
            </p:spPr>
            <p:txBody>
              <a:bodyPr>
                <a:normAutofit lnSpcReduction="10000"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Birim alana etki eden kuvvete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basınç</a:t>
                </a:r>
                <a:r>
                  <a:rPr lang="tr-TR" sz="2800" b="1" dirty="0"/>
                  <a:t>" denir.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Kullanılan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kuvvet birim</a:t>
                </a:r>
                <a:r>
                  <a:rPr lang="tr-TR" sz="2800" b="1" dirty="0"/>
                  <a:t>ine bağlı olarak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basınç birimi </a:t>
                </a:r>
                <a:r>
                  <a:rPr lang="tr-TR" sz="2800" b="1" dirty="0"/>
                  <a:t>de değişir.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SI sisteminde kuvvet birimi olarak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Newton</a:t>
                </a:r>
                <a:r>
                  <a:rPr lang="tr-TR" sz="2800" b="1" dirty="0"/>
                  <a:t>" alınmış olup, basınç birimi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Paskal</a:t>
                </a:r>
                <a:r>
                  <a:rPr lang="tr-TR" sz="2800" b="1" dirty="0"/>
                  <a:t> (</a:t>
                </a:r>
                <a:r>
                  <a:rPr lang="tr-TR" sz="2800" b="1" dirty="0" err="1"/>
                  <a:t>Pa</a:t>
                </a:r>
                <a:r>
                  <a:rPr lang="tr-TR" sz="2800" b="1" dirty="0"/>
                  <a:t>)"</a:t>
                </a:r>
                <a:r>
                  <a:rPr lang="tr-TR" sz="2800" b="1" dirty="0" err="1"/>
                  <a:t>dır</a:t>
                </a:r>
                <a:r>
                  <a:rPr lang="tr-TR" sz="2800" b="1" dirty="0"/>
                  <a:t>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>
                          <a:latin typeface="Cambria Math" panose="02040503050406030204" pitchFamily="18" charset="0"/>
                        </a:rPr>
                        <m:t>𝐏𝐚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𝐍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1">
                                      <a:latin typeface="Cambria Math" panose="02040503050406030204" pitchFamily="18" charset="0"/>
                                    </a:rPr>
                                    <m:t>𝐬</m:t>
                                  </m:r>
                                </m:e>
                                <m:sup>
                                  <m:r>
                                    <a:rPr lang="tr-TR" sz="2800" b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𝐤𝐠</m:t>
                          </m:r>
                        </m:num>
                        <m:den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751536"/>
              </a:xfrm>
              <a:blipFill>
                <a:blip r:embed="rId2"/>
                <a:stretch>
                  <a:fillRect l="-780" r="-24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0679200"/>
      </p:ext>
    </p:extLst>
  </p:cSld>
  <p:clrMapOvr>
    <a:masterClrMapping/>
  </p:clrMapOvr>
  <p:transition spd="slow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3200" b="1" dirty="0"/>
              <a:t>SICAKLIK - </a:t>
            </a:r>
            <a:r>
              <a:rPr lang="tr-TR" sz="3200" b="1" dirty="0">
                <a:solidFill>
                  <a:srgbClr val="FF0000"/>
                </a:solidFill>
              </a:rPr>
              <a:t>Termel Denge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75153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(</a:t>
            </a:r>
            <a:r>
              <a:rPr lang="tr-TR" sz="2800" b="1" dirty="0">
                <a:solidFill>
                  <a:srgbClr val="00B050"/>
                </a:solidFill>
              </a:rPr>
              <a:t>A</a:t>
            </a:r>
            <a:r>
              <a:rPr lang="tr-TR" sz="2800" b="1" dirty="0"/>
              <a:t>) ve (</a:t>
            </a:r>
            <a:r>
              <a:rPr lang="tr-TR" sz="2800" b="1" dirty="0">
                <a:solidFill>
                  <a:srgbClr val="FF0000"/>
                </a:solidFill>
              </a:rPr>
              <a:t>B</a:t>
            </a:r>
            <a:r>
              <a:rPr lang="tr-TR" sz="2800" b="1" dirty="0"/>
              <a:t>) gibi iki cisme elle dokunulursa, bunlardan biri diğerine göre </a:t>
            </a:r>
            <a:r>
              <a:rPr lang="tr-TR" sz="2800" b="1" dirty="0">
                <a:solidFill>
                  <a:srgbClr val="FF0000"/>
                </a:solidFill>
              </a:rPr>
              <a:t>daha sıcak </a:t>
            </a:r>
            <a:r>
              <a:rPr lang="tr-TR" sz="2800" b="1" dirty="0"/>
              <a:t>olarak hissedilebilir.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Bununla birlikte, </a:t>
            </a:r>
            <a:r>
              <a:rPr lang="tr-TR" sz="2800" b="1" dirty="0">
                <a:solidFill>
                  <a:srgbClr val="00B0F0"/>
                </a:solidFill>
              </a:rPr>
              <a:t>fizyolojik algı </a:t>
            </a:r>
            <a:r>
              <a:rPr lang="tr-TR" sz="2800" b="1" dirty="0"/>
              <a:t>kişiden kişiye değişir ve bu algı subjektiftir.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Örneğin sıcaklıkları </a:t>
            </a:r>
            <a:r>
              <a:rPr lang="tr-TR" sz="2800" b="1" dirty="0">
                <a:solidFill>
                  <a:srgbClr val="FF0000"/>
                </a:solidFill>
              </a:rPr>
              <a:t>40°C olan </a:t>
            </a:r>
            <a:r>
              <a:rPr lang="tr-TR" sz="2800" b="1" dirty="0">
                <a:solidFill>
                  <a:srgbClr val="00B050"/>
                </a:solidFill>
              </a:rPr>
              <a:t>çelik</a:t>
            </a:r>
            <a:r>
              <a:rPr lang="tr-TR" sz="2800" b="1" dirty="0"/>
              <a:t> ile </a:t>
            </a:r>
            <a:r>
              <a:rPr lang="tr-TR" sz="2800" b="1" dirty="0">
                <a:solidFill>
                  <a:srgbClr val="7030A0"/>
                </a:solidFill>
              </a:rPr>
              <a:t>yünün</a:t>
            </a:r>
            <a:r>
              <a:rPr lang="tr-TR" sz="2800" b="1" dirty="0"/>
              <a:t> sıcaklıkları kişiler tarafından farklı olarak algılanır. </a:t>
            </a:r>
          </a:p>
        </p:txBody>
      </p:sp>
    </p:spTree>
    <p:extLst>
      <p:ext uri="{BB962C8B-B14F-4D97-AF65-F5344CB8AC3E}">
        <p14:creationId xmlns:p14="http://schemas.microsoft.com/office/powerpoint/2010/main" val="2741683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765336"/>
            <a:ext cx="10157354" cy="33999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Paskal çok küçük bir birim </a:t>
            </a:r>
            <a:r>
              <a:rPr lang="tr-TR" sz="2800" b="1" dirty="0"/>
              <a:t>olduğundan çoğu kez 10</a:t>
            </a:r>
            <a:r>
              <a:rPr lang="tr-TR" sz="2800" b="1" baseline="30000" dirty="0"/>
              <a:t>3</a:t>
            </a:r>
            <a:r>
              <a:rPr lang="tr-TR" sz="2800" b="1" dirty="0"/>
              <a:t> katı olan (</a:t>
            </a:r>
            <a:r>
              <a:rPr lang="tr-TR" sz="2800" b="1" dirty="0">
                <a:solidFill>
                  <a:srgbClr val="FF0000"/>
                </a:solidFill>
              </a:rPr>
              <a:t>kPa</a:t>
            </a:r>
            <a:r>
              <a:rPr lang="tr-TR" sz="2800" b="1" dirty="0"/>
              <a:t>), </a:t>
            </a:r>
            <a:r>
              <a:rPr lang="tr-TR" sz="2800" b="1" dirty="0">
                <a:solidFill>
                  <a:srgbClr val="00B0F0"/>
                </a:solidFill>
              </a:rPr>
              <a:t>10</a:t>
            </a:r>
            <a:r>
              <a:rPr lang="tr-TR" sz="2800" b="1" baseline="30000" dirty="0">
                <a:solidFill>
                  <a:srgbClr val="00B0F0"/>
                </a:solidFill>
              </a:rPr>
              <a:t>5</a:t>
            </a:r>
            <a:r>
              <a:rPr lang="tr-TR" sz="2800" b="1" dirty="0">
                <a:solidFill>
                  <a:srgbClr val="00B0F0"/>
                </a:solidFill>
              </a:rPr>
              <a:t> katı olan (bar)</a:t>
            </a:r>
            <a:r>
              <a:rPr lang="tr-TR" sz="2800" b="1" dirty="0"/>
              <a:t> veya 10</a:t>
            </a:r>
            <a:r>
              <a:rPr lang="tr-TR" sz="2800" b="1" baseline="30000" dirty="0"/>
              <a:t>6 </a:t>
            </a:r>
            <a:r>
              <a:rPr lang="tr-TR" sz="2800" b="1" dirty="0"/>
              <a:t>kat olan (</a:t>
            </a:r>
            <a:r>
              <a:rPr lang="tr-TR" sz="2800" b="1" dirty="0">
                <a:solidFill>
                  <a:srgbClr val="FF0000"/>
                </a:solidFill>
              </a:rPr>
              <a:t>MPa</a:t>
            </a:r>
            <a:r>
              <a:rPr lang="tr-TR" sz="2800" b="1" dirty="0"/>
              <a:t>) birimleri kullanılmaktadır.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99886" y="692696"/>
          <a:ext cx="8989052" cy="207264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8946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1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1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14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sz="2800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Birimi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/>
                        <a:t>Birim sistemi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Kuvvet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Alan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Basınç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/>
                        <a:t>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m</a:t>
                      </a:r>
                      <a:r>
                        <a:rPr lang="tr-TR" sz="2800" baseline="30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err="1"/>
                        <a:t>Pa</a:t>
                      </a:r>
                      <a:endParaRPr lang="tr-T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/>
                        <a:t>İngiliz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err="1"/>
                        <a:t>lb</a:t>
                      </a:r>
                      <a:r>
                        <a:rPr lang="tr-TR" sz="2800" baseline="-25000" dirty="0" err="1"/>
                        <a:t>f</a:t>
                      </a:r>
                      <a:r>
                        <a:rPr lang="tr-TR" sz="2800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in</a:t>
                      </a:r>
                      <a:r>
                        <a:rPr lang="tr-TR" sz="2800" baseline="30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err="1"/>
                        <a:t>psi</a:t>
                      </a:r>
                      <a:endParaRPr lang="tr-T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736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048672"/>
              </a:xfrm>
            </p:spPr>
            <p:txBody>
              <a:bodyPr>
                <a:normAutofit lnSpcReduction="10000"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İngiliz mühendislik sisteminde basınç, 1 in</a:t>
                </a:r>
                <a:r>
                  <a:rPr lang="tr-TR" sz="2800" b="1" baseline="30000" dirty="0"/>
                  <a:t>2</a:t>
                </a:r>
                <a:r>
                  <a:rPr lang="tr-TR" sz="2800" b="1" dirty="0"/>
                  <a:t>'ye yapılan 1 </a:t>
                </a:r>
                <a:r>
                  <a:rPr lang="tr-TR" sz="2800" b="1" dirty="0" err="1"/>
                  <a:t>lb</a:t>
                </a:r>
                <a:r>
                  <a:rPr lang="tr-TR" sz="2800" b="1" baseline="-25000" dirty="0" err="1"/>
                  <a:t>f</a:t>
                </a:r>
                <a:r>
                  <a:rPr lang="tr-TR" sz="2800" b="1" baseline="-25000" dirty="0"/>
                  <a:t> </a:t>
                </a:r>
                <a:r>
                  <a:rPr lang="tr-TR" sz="2800" b="1" dirty="0"/>
                  <a:t>kuvvet olarak ön görülmekte ve;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basınç birim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𝐥𝐛</m:t>
                            </m:r>
                          </m:e>
                          <m:sub>
                            <m:r>
                              <a:rPr lang="tr-TR" sz="2800" b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𝐟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𝐢𝐧</m:t>
                            </m:r>
                          </m:e>
                          <m:sup>
                            <m:r>
                              <a:rPr lang="tr-TR" sz="28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en-US" sz="2800" b="1" dirty="0">
                    <a:solidFill>
                      <a:srgbClr val="FF0000"/>
                    </a:solidFill>
                  </a:rPr>
                  <a:t>pound per square inch</a:t>
                </a:r>
                <a:r>
                  <a:rPr lang="tr-TR" sz="2800" b="1" dirty="0"/>
                  <a:t>" (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psi</a:t>
                </a:r>
                <a:r>
                  <a:rPr lang="tr-TR" sz="2800" b="1" dirty="0"/>
                  <a:t>) şeklinde ifade edilmektedir.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Ancak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geçmişte</a:t>
                </a:r>
                <a:r>
                  <a:rPr lang="tr-TR" sz="2800" b="1" dirty="0"/>
                  <a:t> çok farklı basınç birimlerinin kullanıldığı ve bunların bir kısmının bazı ülkelerde hala kullanılmakta olduğu bilinmektedir.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Bunların bazıları simgeleriyle ifade edilirse;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𝐤𝐠</m:t>
                        </m:r>
                      </m:num>
                      <m:den>
                        <m:sSup>
                          <m:sSup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𝐜𝐦</m:t>
                            </m:r>
                          </m:e>
                          <m:sup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sz="2800" b="1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𝐤𝐠</m:t>
                            </m:r>
                          </m:e>
                          <m:sub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𝐟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𝐜𝐦</m:t>
                            </m:r>
                          </m:e>
                          <m:sup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sz="2800" b="1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𝐤</m:t>
                        </m:r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𝐩</m:t>
                        </m:r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𝐜𝐦</m:t>
                            </m:r>
                          </m:e>
                          <m:sup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sz="2800" b="1" dirty="0"/>
                  <a:t>, </a:t>
                </a:r>
                <a:r>
                  <a:rPr lang="tr-TR" sz="2800" b="1" dirty="0" err="1"/>
                  <a:t>atm</a:t>
                </a:r>
                <a:r>
                  <a:rPr lang="tr-TR" sz="2800" b="1" dirty="0"/>
                  <a:t>, at, ata ve </a:t>
                </a:r>
                <a:r>
                  <a:rPr lang="tr-TR" sz="2800" b="1" dirty="0" err="1"/>
                  <a:t>atü'dür</a:t>
                </a:r>
                <a:r>
                  <a:rPr lang="tr-TR" sz="2800" b="1" dirty="0"/>
                  <a:t>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048672"/>
              </a:xfrm>
              <a:blipFill>
                <a:blip r:embed="rId2"/>
                <a:stretch>
                  <a:fillRect l="-780" r="-240" b="-141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261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773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Basınç, bir </a:t>
            </a:r>
            <a:r>
              <a:rPr lang="tr-TR" sz="2800" b="1" dirty="0">
                <a:solidFill>
                  <a:srgbClr val="FF0000"/>
                </a:solidFill>
              </a:rPr>
              <a:t>sıvı kolonunda </a:t>
            </a:r>
            <a:r>
              <a:rPr lang="tr-TR" sz="2800" b="1" dirty="0"/>
              <a:t>neden olduğu yükseklik artışı cinsinden de belirtilebilmektedir.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Örneğin, deniz seviyesinde havanın basıncı, bir borudaki </a:t>
            </a:r>
            <a:r>
              <a:rPr lang="tr-TR" sz="2800" b="1" dirty="0">
                <a:solidFill>
                  <a:srgbClr val="FF0000"/>
                </a:solidFill>
              </a:rPr>
              <a:t>cıvanın seviyesini 760 mm </a:t>
            </a:r>
            <a:r>
              <a:rPr lang="tr-TR" sz="2800" b="1" dirty="0"/>
              <a:t>yükseltebilmektedir.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Eğer borudaki cıva yerine su kullanılırsa, bu takdirde normal atmosfer basıncı borudaki </a:t>
            </a:r>
            <a:r>
              <a:rPr lang="tr-TR" sz="2800" b="1" dirty="0">
                <a:solidFill>
                  <a:srgbClr val="FF0000"/>
                </a:solidFill>
              </a:rPr>
              <a:t>suyun seviyesinin 10.33 m</a:t>
            </a:r>
            <a:r>
              <a:rPr lang="tr-TR" sz="2800" b="1" dirty="0"/>
              <a:t> yükselmesine neden olmaktadır </a:t>
            </a:r>
          </a:p>
        </p:txBody>
      </p:sp>
    </p:spTree>
    <p:extLst>
      <p:ext uri="{BB962C8B-B14F-4D97-AF65-F5344CB8AC3E}">
        <p14:creationId xmlns:p14="http://schemas.microsoft.com/office/powerpoint/2010/main" val="105546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213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yüzden </a:t>
            </a:r>
            <a:r>
              <a:rPr lang="tr-TR" sz="2800" b="1" dirty="0">
                <a:solidFill>
                  <a:srgbClr val="FF0000"/>
                </a:solidFill>
              </a:rPr>
              <a:t>normal atmosfer basıncı 760 mm Hg </a:t>
            </a:r>
            <a:r>
              <a:rPr lang="tr-TR" sz="2800" b="1" dirty="0"/>
              <a:t>olarak gösterildiği gibi 10.33 m </a:t>
            </a:r>
            <a:r>
              <a:rPr lang="tr-TR" sz="2800" b="1" dirty="0" err="1"/>
              <a:t>ss</a:t>
            </a:r>
            <a:r>
              <a:rPr lang="tr-TR" sz="2800" b="1" dirty="0"/>
              <a:t> (su sütunu) olarak da belirtilebilmektedir.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Sıvılarda ise genellikle basınç sıvının yüksekliği cinsinden ifade edilir ve aşağıdaki eşitlikle tanımlanır.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P = ρ </a:t>
            </a:r>
            <a:r>
              <a:rPr lang="tr-TR" sz="2800" b="1" i="1" dirty="0"/>
              <a:t>g</a:t>
            </a:r>
            <a:r>
              <a:rPr lang="tr-TR" sz="2800" b="1" dirty="0"/>
              <a:t> h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4575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3200" dirty="0"/>
              <a:t>BASINÇ - </a:t>
            </a:r>
            <a:r>
              <a:rPr lang="tr-TR" sz="6600" dirty="0">
                <a:solidFill>
                  <a:srgbClr val="FF0000"/>
                </a:solidFill>
              </a:rPr>
              <a:t>Teknik Atmosfer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60752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1 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kg'Iık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tr-TR" sz="2800" b="1" dirty="0"/>
                  <a:t>standart kütlenin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 cm</a:t>
                </a:r>
                <a:r>
                  <a:rPr lang="tr-TR" sz="2800" b="1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tr-TR" sz="2800" b="1" dirty="0"/>
                  <a:t>alana etkisiyle oluşan basınca,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teknik atmosfer</a:t>
                </a:r>
                <a:r>
                  <a:rPr lang="tr-TR" sz="2800" b="1" dirty="0"/>
                  <a:t>" denir.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00B050"/>
                    </a:solidFill>
                  </a:rPr>
                  <a:t>Teknik atmosfer </a:t>
                </a:r>
                <a:r>
                  <a:rPr lang="tr-TR" sz="2800" b="1" dirty="0"/>
                  <a:t>(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at</a:t>
                </a:r>
                <a:r>
                  <a:rPr lang="tr-TR" sz="2800" b="1" dirty="0"/>
                  <a:t>) simgesiyle gösterilir ve birimi de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𝐤𝐠</m:t>
                            </m:r>
                          </m:e>
                          <m:sub>
                            <m:r>
                              <a:rPr lang="tr-TR" sz="28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𝐟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𝐜𝐦</m:t>
                            </m:r>
                          </m:e>
                          <m:sup>
                            <m:r>
                              <a:rPr lang="tr-TR" sz="28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sz="2800" b="1" dirty="0"/>
                  <a:t>'dir.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Böylece;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𝐤𝐠</m:t>
                        </m:r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𝐜𝐦</m:t>
                            </m:r>
                          </m:e>
                          <m:sup>
                            <m:r>
                              <a:rPr lang="tr-TR" sz="28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tr-TR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𝐤𝐠</m:t>
                            </m:r>
                          </m:e>
                          <m:sub>
                            <m:r>
                              <a:rPr lang="tr-TR" sz="28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𝐟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𝐜𝐦</m:t>
                            </m:r>
                          </m:e>
                          <m:sup>
                            <m:r>
                              <a:rPr lang="tr-TR" sz="28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sz="2800" b="1" dirty="0">
                    <a:solidFill>
                      <a:srgbClr val="FF0000"/>
                    </a:solidFill>
                  </a:rPr>
                  <a:t> =1 at</a:t>
                </a:r>
                <a:r>
                  <a:rPr lang="tr-TR" sz="2800" b="1" dirty="0"/>
                  <a:t>" olduğu ortaya çıkmaktadır.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607520"/>
              </a:xfrm>
              <a:blipFill>
                <a:blip r:embed="rId2"/>
                <a:stretch>
                  <a:fillRect l="-780" r="-16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9164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3200" dirty="0"/>
              <a:t>BASINÇ - </a:t>
            </a:r>
            <a:r>
              <a:rPr lang="tr-TR" sz="6600" dirty="0">
                <a:solidFill>
                  <a:srgbClr val="00B0F0"/>
                </a:solidFill>
              </a:rPr>
              <a:t>Standart Atmosfer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F0"/>
                </a:solidFill>
              </a:rPr>
              <a:t>Normal atmosfer basıncını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teknik atmosferden </a:t>
            </a:r>
            <a:r>
              <a:rPr lang="tr-TR" sz="2800" b="1" dirty="0"/>
              <a:t>ayırmak için, </a:t>
            </a:r>
            <a:r>
              <a:rPr lang="tr-TR" sz="2800" b="1" dirty="0">
                <a:solidFill>
                  <a:srgbClr val="FF0000"/>
                </a:solidFill>
              </a:rPr>
              <a:t>normal atmosfer </a:t>
            </a:r>
            <a:r>
              <a:rPr lang="tr-TR" sz="2800" b="1" dirty="0"/>
              <a:t>basıncı daha çok "fiziksel atmosfer" veya "</a:t>
            </a:r>
            <a:r>
              <a:rPr lang="tr-TR" sz="2800" b="1" dirty="0">
                <a:solidFill>
                  <a:srgbClr val="FF0000"/>
                </a:solidFill>
              </a:rPr>
              <a:t>standart atmosfer</a:t>
            </a:r>
            <a:r>
              <a:rPr lang="tr-TR" sz="2800" b="1" dirty="0"/>
              <a:t>" olarak anılmakta ve "</a:t>
            </a:r>
            <a:r>
              <a:rPr lang="tr-TR" sz="2800" b="1" dirty="0" err="1">
                <a:solidFill>
                  <a:srgbClr val="FF0000"/>
                </a:solidFill>
              </a:rPr>
              <a:t>atm</a:t>
            </a:r>
            <a:r>
              <a:rPr lang="tr-TR" sz="2800" b="1" dirty="0"/>
              <a:t>" simgesiyle gösterilmektedir.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Sonuç olarak, </a:t>
            </a:r>
            <a:r>
              <a:rPr lang="tr-TR" sz="2800" b="1" dirty="0">
                <a:solidFill>
                  <a:srgbClr val="FF0000"/>
                </a:solidFill>
              </a:rPr>
              <a:t>1 </a:t>
            </a:r>
            <a:r>
              <a:rPr lang="tr-TR" sz="2800" b="1" dirty="0" err="1">
                <a:solidFill>
                  <a:srgbClr val="FF0000"/>
                </a:solidFill>
              </a:rPr>
              <a:t>atm</a:t>
            </a:r>
            <a:r>
              <a:rPr lang="tr-TR" sz="2800" b="1" dirty="0"/>
              <a:t>; yoğunluğu normal koşullarda 13.5951 g/</a:t>
            </a:r>
            <a:r>
              <a:rPr lang="tr-TR" sz="2800" b="1" dirty="0" err="1"/>
              <a:t>mL</a:t>
            </a:r>
            <a:r>
              <a:rPr lang="tr-TR" sz="2800" b="1" dirty="0"/>
              <a:t> olan </a:t>
            </a:r>
            <a:r>
              <a:rPr lang="tr-TR" sz="2800" b="1" dirty="0">
                <a:solidFill>
                  <a:srgbClr val="FF0000"/>
                </a:solidFill>
              </a:rPr>
              <a:t>760 mm cıva sütununun standart yerçekimi ivmesinde meydana getirdiği hidrostatik basınca eşdeğerdir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42934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09333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Standart atmosferin değişik birimlerle eşdeğerleri aşağıda gösterilmiştir.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1 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atm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= 14.696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𝐥𝐛</m:t>
                            </m:r>
                          </m:e>
                          <m:sub>
                            <m:r>
                              <a:rPr lang="tr-TR" sz="28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𝐟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𝐢𝐧</m:t>
                            </m:r>
                          </m:e>
                          <m:sup>
                            <m:r>
                              <a:rPr lang="tr-TR" sz="28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sz="2800" b="1" dirty="0">
                    <a:solidFill>
                      <a:srgbClr val="FF0000"/>
                    </a:solidFill>
                  </a:rPr>
                  <a:t> = 1.01325 bar = 101 325 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Pa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00B0F0"/>
                    </a:solidFill>
                  </a:rPr>
                  <a:t>Standart atmosfer </a:t>
                </a:r>
                <a:r>
                  <a:rPr lang="tr-TR" sz="2800" b="1" dirty="0"/>
                  <a:t>(1 </a:t>
                </a:r>
                <a:r>
                  <a:rPr lang="tr-TR" sz="2800" b="1" dirty="0" err="1"/>
                  <a:t>atm</a:t>
                </a:r>
                <a:r>
                  <a:rPr lang="tr-TR" sz="2800" b="1" dirty="0"/>
                  <a:t>), 1.0332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𝐤𝐠</m:t>
                            </m:r>
                          </m:e>
                          <m:sub>
                            <m:r>
                              <a:rPr lang="tr-TR" sz="28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𝐟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𝐜𝐦</m:t>
                            </m:r>
                          </m:e>
                          <m:sup>
                            <m:r>
                              <a:rPr lang="tr-TR" sz="28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sz="2800" b="1" dirty="0"/>
                  <a:t>’lik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teknik atmosfere </a:t>
                </a:r>
                <a:r>
                  <a:rPr lang="tr-TR" sz="2800" b="1" dirty="0"/>
                  <a:t>(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at</a:t>
                </a:r>
                <a:r>
                  <a:rPr lang="tr-TR" sz="2800" b="1" dirty="0"/>
                  <a:t>) eşittir.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Bu değer aşağıdaki gibi hesaplanır.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𝐇𝐠</m:t>
                          </m:r>
                        </m:sub>
                      </m:sSub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𝟓𝟗𝟓𝟏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𝐠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𝐜𝐦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𝟎𝟏𝟑𝟓𝟗𝟓𝟏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𝐤𝐠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𝐜𝐦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09333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720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5256584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Birim dönüştürme işlemleri sırasında: boyutların sayısal değerleri de eşitliğe yazıldığında, ÇF hesaplanmaksızın doğrudan sonuca ulaşılabilir :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𝐚𝐭</m:t>
                          </m:r>
                        </m:e>
                      </m:d>
                      <m:f>
                        <m:fPr>
                          <m:ctrlPr>
                            <a:rPr lang="tr-T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𝐤𝐠</m:t>
                              </m:r>
                            </m:e>
                            <m:sub>
                              <m:r>
                                <a:rPr lang="tr-TR" sz="2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𝐜𝐦</m:t>
                              </m:r>
                            </m:e>
                            <m:sup>
                              <m:r>
                                <a:rPr lang="tr-TR" sz="2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𝟎𝟏𝟑𝟓𝟗𝟓𝟏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𝐤𝐠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𝐜𝐦</m:t>
                              </m:r>
                            </m:e>
                            <m:sup>
                              <m:r>
                                <a:rPr lang="tr-TR" sz="2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𝟕𝟔𝟎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𝐦𝐦</m:t>
                      </m:r>
                      <m:f>
                        <m:fPr>
                          <m:ctrlPr>
                            <a:rPr lang="tr-T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𝐜𝐦</m:t>
                          </m:r>
                        </m:num>
                        <m:den>
                          <m:r>
                            <a:rPr lang="tr-TR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tr-TR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𝐦𝐦</m:t>
                          </m:r>
                        </m:den>
                      </m:f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𝟎𝟑𝟑𝟐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𝐤𝐠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𝐜𝐦</m:t>
                              </m:r>
                            </m:e>
                            <m:sup>
                              <m:r>
                                <a:rPr lang="tr-TR" sz="2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1 bar yaklaşık olarak 1 </a:t>
                </a:r>
                <a:r>
                  <a:rPr lang="tr-TR" sz="2800" b="1" dirty="0" err="1"/>
                  <a:t>atm</a:t>
                </a:r>
                <a:r>
                  <a:rPr lang="tr-TR" sz="2800" b="1" dirty="0"/>
                  <a:t> olduğu için, (tam olarak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 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atm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= 1.01325 bar</a:t>
                </a:r>
                <a:r>
                  <a:rPr lang="tr-TR" sz="2800" b="1" dirty="0"/>
                  <a:t>) bar birimi sıklıkla kullanılmaktadır.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5256584"/>
              </a:xfrm>
              <a:blipFill>
                <a:blip r:embed="rId2"/>
                <a:stretch>
                  <a:fillRect l="-780" r="-36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630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</p:txBody>
      </p:sp>
      <p:graphicFrame>
        <p:nvGraphicFramePr>
          <p:cNvPr id="2" name="Diagram 1"/>
          <p:cNvGraphicFramePr/>
          <p:nvPr/>
        </p:nvGraphicFramePr>
        <p:xfrm>
          <a:off x="2031470" y="348680"/>
          <a:ext cx="8125883" cy="4292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034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</p:txBody>
      </p:sp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7F26BC2F-81B2-45E6-84DA-29ACC6F4C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9" y="359799"/>
            <a:ext cx="10304326" cy="594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998342DC-2FD3-4321-A695-66957FFC0F03}"/>
              </a:ext>
            </a:extLst>
          </p:cNvPr>
          <p:cNvSpPr/>
          <p:nvPr/>
        </p:nvSpPr>
        <p:spPr>
          <a:xfrm>
            <a:off x="1557908" y="548680"/>
            <a:ext cx="3966150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B0F0"/>
                </a:solidFill>
              </a:rPr>
              <a:t>Standart atmosfer basıncı</a:t>
            </a:r>
          </a:p>
          <a:p>
            <a:r>
              <a:rPr lang="tr-TR" b="1" dirty="0">
                <a:solidFill>
                  <a:srgbClr val="00B0F0"/>
                </a:solidFill>
              </a:rPr>
              <a:t>101,325 </a:t>
            </a:r>
            <a:r>
              <a:rPr lang="tr-TR" b="1" dirty="0" err="1">
                <a:solidFill>
                  <a:srgbClr val="00B0F0"/>
                </a:solidFill>
              </a:rPr>
              <a:t>kPa</a:t>
            </a:r>
            <a:endParaRPr lang="tr-TR" b="1" dirty="0">
              <a:solidFill>
                <a:srgbClr val="00B0F0"/>
              </a:solidFill>
            </a:endParaRPr>
          </a:p>
          <a:p>
            <a:r>
              <a:rPr lang="tr-TR" b="1" dirty="0">
                <a:solidFill>
                  <a:srgbClr val="00B0F0"/>
                </a:solidFill>
              </a:rPr>
              <a:t>14,696 </a:t>
            </a:r>
            <a:r>
              <a:rPr lang="tr-TR" b="1" dirty="0" err="1">
                <a:solidFill>
                  <a:srgbClr val="00B0F0"/>
                </a:solidFill>
              </a:rPr>
              <a:t>psi</a:t>
            </a:r>
            <a:endParaRPr lang="tr-TR" b="1" dirty="0">
              <a:solidFill>
                <a:srgbClr val="00B0F0"/>
              </a:solidFill>
            </a:endParaRPr>
          </a:p>
          <a:p>
            <a:r>
              <a:rPr lang="tr-TR" b="1" dirty="0">
                <a:solidFill>
                  <a:srgbClr val="00B0F0"/>
                </a:solidFill>
              </a:rPr>
              <a:t>760 </a:t>
            </a:r>
            <a:r>
              <a:rPr lang="tr-TR" b="1" dirty="0" err="1">
                <a:solidFill>
                  <a:srgbClr val="00B0F0"/>
                </a:solidFill>
              </a:rPr>
              <a:t>mmHg</a:t>
            </a:r>
            <a:endParaRPr lang="tr-TR" b="1" dirty="0">
              <a:solidFill>
                <a:srgbClr val="00B0F0"/>
              </a:solidFill>
            </a:endParaRPr>
          </a:p>
          <a:p>
            <a:r>
              <a:rPr lang="tr-TR" b="1" dirty="0">
                <a:solidFill>
                  <a:srgbClr val="00B0F0"/>
                </a:solidFill>
              </a:rPr>
              <a:t>29,92 </a:t>
            </a:r>
            <a:r>
              <a:rPr lang="tr-TR" b="1" dirty="0" err="1">
                <a:solidFill>
                  <a:srgbClr val="00B0F0"/>
                </a:solidFill>
              </a:rPr>
              <a:t>inHg</a:t>
            </a:r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AA0495B-C5B3-46B4-A47F-43C94EFF3626}"/>
              </a:ext>
            </a:extLst>
          </p:cNvPr>
          <p:cNvSpPr/>
          <p:nvPr/>
        </p:nvSpPr>
        <p:spPr>
          <a:xfrm>
            <a:off x="8224515" y="1700808"/>
            <a:ext cx="13262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efektif basınç</a:t>
            </a:r>
            <a:endParaRPr lang="tr-TR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27274A2F-805A-45E8-81B8-1657FF7AF8B6}"/>
              </a:ext>
            </a:extLst>
          </p:cNvPr>
          <p:cNvSpPr/>
          <p:nvPr/>
        </p:nvSpPr>
        <p:spPr>
          <a:xfrm>
            <a:off x="7338970" y="4510861"/>
            <a:ext cx="3935693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 err="1"/>
              <a:t>P</a:t>
            </a:r>
            <a:r>
              <a:rPr lang="tr-TR" b="1" baseline="-25000" dirty="0" err="1"/>
              <a:t>mutlak</a:t>
            </a:r>
            <a:r>
              <a:rPr lang="tr-TR" b="1" dirty="0"/>
              <a:t> = </a:t>
            </a:r>
            <a:r>
              <a:rPr lang="tr-TR" b="1" dirty="0" err="1"/>
              <a:t>P</a:t>
            </a:r>
            <a:r>
              <a:rPr lang="tr-TR" b="1" baseline="-25000" dirty="0" err="1"/>
              <a:t>atmosfer</a:t>
            </a:r>
            <a:r>
              <a:rPr lang="tr-TR" b="1" dirty="0"/>
              <a:t> + </a:t>
            </a:r>
            <a:r>
              <a:rPr lang="tr-TR" b="1" dirty="0" err="1"/>
              <a:t>P</a:t>
            </a:r>
            <a:r>
              <a:rPr lang="tr-TR" b="1" baseline="-25000" dirty="0" err="1"/>
              <a:t>gösterge</a:t>
            </a:r>
            <a:r>
              <a:rPr lang="tr-TR" b="1" dirty="0"/>
              <a:t> 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A28CC1ED-BF2A-47F0-82A2-F832C15DE826}"/>
              </a:ext>
            </a:extLst>
          </p:cNvPr>
          <p:cNvSpPr/>
          <p:nvPr/>
        </p:nvSpPr>
        <p:spPr>
          <a:xfrm>
            <a:off x="3055654" y="2828835"/>
            <a:ext cx="51845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>
                <a:highlight>
                  <a:srgbClr val="FFCC00"/>
                </a:highlight>
              </a:rPr>
              <a:t>Vakum = Atmosfer basıncı - Mutlak basınç</a:t>
            </a:r>
          </a:p>
        </p:txBody>
      </p:sp>
    </p:spTree>
    <p:extLst>
      <p:ext uri="{BB962C8B-B14F-4D97-AF65-F5344CB8AC3E}">
        <p14:creationId xmlns:p14="http://schemas.microsoft.com/office/powerpoint/2010/main" val="182155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046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bir </a:t>
            </a:r>
            <a:r>
              <a:rPr lang="tr-TR" sz="2800" b="1" dirty="0">
                <a:solidFill>
                  <a:srgbClr val="00B0F0"/>
                </a:solidFill>
              </a:rPr>
              <a:t>ölçme değil</a:t>
            </a:r>
            <a:r>
              <a:rPr lang="tr-TR" sz="2800" b="1" dirty="0"/>
              <a:t>, dokunma ile yani; duyusal yolla yapılmış basit bir saptamadır. </a:t>
            </a:r>
          </a:p>
        </p:txBody>
      </p:sp>
      <p:pic>
        <p:nvPicPr>
          <p:cNvPr id="1026" name="Picture 2" descr="http://2.bp.blogspot.com/_QZsqVJHmBms/TOkq4_F8fpI/AAAAAAAABGk/L2iZHNdLms0/s1600/Science+Matters+1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013" y="2276872"/>
            <a:ext cx="4374365" cy="328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3.bp.blogspot.com/_QZsqVJHmBms/TOkrErHJ2TI/AAAAAAAABGo/NdNSpX1cqwk/s1600/Science+Matters+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396" y="2276872"/>
            <a:ext cx="4374365" cy="328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89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05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Bunlardan birisi </a:t>
            </a:r>
            <a:r>
              <a:rPr lang="tr-TR" sz="2800" b="1" dirty="0">
                <a:solidFill>
                  <a:srgbClr val="FF0000"/>
                </a:solidFill>
              </a:rPr>
              <a:t>normal atmosfer </a:t>
            </a:r>
            <a:r>
              <a:rPr lang="tr-TR" sz="2800" b="1" dirty="0"/>
              <a:t>basıncını "</a:t>
            </a:r>
            <a:r>
              <a:rPr lang="tr-TR" sz="2800" b="1" dirty="0">
                <a:solidFill>
                  <a:srgbClr val="FF0000"/>
                </a:solidFill>
              </a:rPr>
              <a:t>sıfır</a:t>
            </a:r>
            <a:r>
              <a:rPr lang="tr-TR" sz="2800" b="1" dirty="0"/>
              <a:t>" olarak almak ve bunun üzerindeki basınçları ölçmektir.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temele göre ölçülen basınca "</a:t>
            </a:r>
            <a:r>
              <a:rPr lang="tr-TR" sz="2800" b="1" dirty="0">
                <a:solidFill>
                  <a:srgbClr val="FF0000"/>
                </a:solidFill>
              </a:rPr>
              <a:t>efektif basınç</a:t>
            </a:r>
            <a:r>
              <a:rPr lang="tr-TR" sz="2800" b="1" dirty="0"/>
              <a:t>" denir.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Basınç ölçmede temel alınan </a:t>
            </a:r>
            <a:r>
              <a:rPr lang="tr-TR" sz="2800" b="1" dirty="0">
                <a:solidFill>
                  <a:srgbClr val="00B0F0"/>
                </a:solidFill>
              </a:rPr>
              <a:t>ikinci durumda</a:t>
            </a:r>
            <a:r>
              <a:rPr lang="tr-TR" sz="2800" b="1" dirty="0"/>
              <a:t>, "</a:t>
            </a:r>
            <a:r>
              <a:rPr lang="tr-TR" sz="2800" b="1" dirty="0">
                <a:solidFill>
                  <a:srgbClr val="FF0000"/>
                </a:solidFill>
              </a:rPr>
              <a:t>mutlak sıfır basınç</a:t>
            </a:r>
            <a:r>
              <a:rPr lang="tr-TR" sz="2800" b="1" dirty="0"/>
              <a:t>" kavramından hareket edilmektedir.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göre </a:t>
            </a:r>
            <a:r>
              <a:rPr lang="tr-TR" sz="2800" b="1" dirty="0">
                <a:solidFill>
                  <a:srgbClr val="00B0F0"/>
                </a:solidFill>
              </a:rPr>
              <a:t>normal atmosfer basıncı</a:t>
            </a:r>
            <a:r>
              <a:rPr lang="tr-TR" sz="2800" b="1" dirty="0"/>
              <a:t>, mutlak sıfırın üzerindeki basınçtır ve bunu belirtmek için </a:t>
            </a:r>
            <a:r>
              <a:rPr lang="tr-TR" sz="2800" b="1" dirty="0">
                <a:solidFill>
                  <a:srgbClr val="FF0000"/>
                </a:solidFill>
              </a:rPr>
              <a:t>1 </a:t>
            </a:r>
            <a:r>
              <a:rPr lang="tr-TR" sz="2800" b="1" dirty="0" err="1">
                <a:solidFill>
                  <a:srgbClr val="FF0000"/>
                </a:solidFill>
              </a:rPr>
              <a:t>atm</a:t>
            </a:r>
            <a:r>
              <a:rPr lang="tr-TR" sz="2800" b="1" dirty="0">
                <a:solidFill>
                  <a:srgbClr val="FF0000"/>
                </a:solidFill>
              </a:rPr>
              <a:t> (</a:t>
            </a:r>
            <a:r>
              <a:rPr lang="tr-TR" sz="2800" b="1" dirty="0" err="1">
                <a:solidFill>
                  <a:srgbClr val="FF0000"/>
                </a:solidFill>
              </a:rPr>
              <a:t>abs</a:t>
            </a:r>
            <a:r>
              <a:rPr lang="tr-TR" sz="2800" b="1" dirty="0">
                <a:solidFill>
                  <a:srgbClr val="FF0000"/>
                </a:solidFill>
              </a:rPr>
              <a:t>) </a:t>
            </a:r>
            <a:r>
              <a:rPr lang="tr-TR" sz="2800" b="1" dirty="0"/>
              <a:t>şeklinde bir ifade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184446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653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Diğer basınç birimlerinin yanında da daima bu (</a:t>
            </a:r>
            <a:r>
              <a:rPr lang="tr-TR" sz="2800" b="1" dirty="0" err="1"/>
              <a:t>abs</a:t>
            </a:r>
            <a:r>
              <a:rPr lang="tr-TR" sz="2800" b="1" dirty="0"/>
              <a:t>) kısaltması yer alır.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Örneğin, .... </a:t>
            </a:r>
            <a:r>
              <a:rPr lang="tr-TR" sz="2800" b="1" dirty="0">
                <a:solidFill>
                  <a:srgbClr val="FF0000"/>
                </a:solidFill>
              </a:rPr>
              <a:t>bar (</a:t>
            </a:r>
            <a:r>
              <a:rPr lang="tr-TR" sz="2800" b="1" dirty="0" err="1">
                <a:solidFill>
                  <a:srgbClr val="FF0000"/>
                </a:solidFill>
              </a:rPr>
              <a:t>abs</a:t>
            </a:r>
            <a:r>
              <a:rPr lang="tr-TR" sz="2800" b="1" dirty="0"/>
              <a:t>) veya .... </a:t>
            </a:r>
            <a:r>
              <a:rPr lang="tr-TR" sz="2800" b="1" dirty="0" err="1">
                <a:solidFill>
                  <a:srgbClr val="FF0000"/>
                </a:solidFill>
              </a:rPr>
              <a:t>kPa</a:t>
            </a:r>
            <a:r>
              <a:rPr lang="tr-TR" sz="2800" b="1" dirty="0">
                <a:solidFill>
                  <a:srgbClr val="FF0000"/>
                </a:solidFill>
              </a:rPr>
              <a:t> (</a:t>
            </a:r>
            <a:r>
              <a:rPr lang="tr-TR" sz="2800" b="1" dirty="0" err="1">
                <a:solidFill>
                  <a:srgbClr val="FF0000"/>
                </a:solidFill>
              </a:rPr>
              <a:t>abs</a:t>
            </a:r>
            <a:r>
              <a:rPr lang="tr-TR" sz="2800" b="1" dirty="0">
                <a:solidFill>
                  <a:srgbClr val="FF0000"/>
                </a:solidFill>
              </a:rPr>
              <a:t>) </a:t>
            </a:r>
            <a:r>
              <a:rPr lang="tr-TR" sz="2800" b="1" dirty="0"/>
              <a:t>gibi.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Eğer bir sistemin basıncı </a:t>
            </a:r>
            <a:r>
              <a:rPr lang="tr-TR" sz="2800" b="1" dirty="0">
                <a:solidFill>
                  <a:srgbClr val="FF0000"/>
                </a:solidFill>
              </a:rPr>
              <a:t>1 </a:t>
            </a:r>
            <a:r>
              <a:rPr lang="tr-TR" sz="2800" b="1" dirty="0" err="1">
                <a:solidFill>
                  <a:srgbClr val="FF0000"/>
                </a:solidFill>
              </a:rPr>
              <a:t>atm</a:t>
            </a:r>
            <a:r>
              <a:rPr lang="tr-TR" sz="2800" b="1" dirty="0">
                <a:solidFill>
                  <a:srgbClr val="FF0000"/>
                </a:solidFill>
              </a:rPr>
              <a:t> (</a:t>
            </a:r>
            <a:r>
              <a:rPr lang="tr-TR" sz="2800" b="1" dirty="0" err="1">
                <a:solidFill>
                  <a:srgbClr val="FF0000"/>
                </a:solidFill>
              </a:rPr>
              <a:t>abs</a:t>
            </a:r>
            <a:r>
              <a:rPr lang="tr-TR" sz="2800" b="1" dirty="0">
                <a:solidFill>
                  <a:srgbClr val="FF0000"/>
                </a:solidFill>
              </a:rPr>
              <a:t>) </a:t>
            </a:r>
            <a:r>
              <a:rPr lang="tr-TR" sz="2800" b="1" dirty="0"/>
              <a:t>den daha düşükse, orada </a:t>
            </a:r>
            <a:r>
              <a:rPr lang="tr-TR" sz="2800" b="1" dirty="0">
                <a:solidFill>
                  <a:srgbClr val="FF0000"/>
                </a:solidFill>
              </a:rPr>
              <a:t>vakumdan</a:t>
            </a:r>
            <a:r>
              <a:rPr lang="tr-TR" sz="2800" b="1" dirty="0"/>
              <a:t> bahsedilir.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göre;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highlight>
                  <a:srgbClr val="FFCC00"/>
                </a:highlight>
              </a:rPr>
              <a:t>Vakum = Atmosfer basıncı - Mutlak basınç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Vakum miktarı çoğunlukla "</a:t>
            </a:r>
            <a:r>
              <a:rPr lang="tr-TR" sz="2800" b="1" dirty="0">
                <a:solidFill>
                  <a:srgbClr val="FF0000"/>
                </a:solidFill>
              </a:rPr>
              <a:t>mm Hg</a:t>
            </a:r>
            <a:r>
              <a:rPr lang="tr-TR" sz="2800" b="1" dirty="0"/>
              <a:t>" birimiyle belirtilir.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9698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5476834" cy="633685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Basınç ölçmede kullanılan gereçlere "</a:t>
            </a:r>
            <a:r>
              <a:rPr lang="tr-TR" sz="2800" b="1" dirty="0">
                <a:solidFill>
                  <a:srgbClr val="FF0000"/>
                </a:solidFill>
              </a:rPr>
              <a:t>manometre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Manometrelerde </a:t>
            </a:r>
            <a:r>
              <a:rPr lang="tr-TR" sz="2800" b="1" dirty="0">
                <a:solidFill>
                  <a:srgbClr val="FF0000"/>
                </a:solidFill>
              </a:rPr>
              <a:t>normal atmosfer basıncı </a:t>
            </a:r>
            <a:r>
              <a:rPr lang="tr-TR" sz="2800" b="1" dirty="0"/>
              <a:t>"</a:t>
            </a:r>
            <a:r>
              <a:rPr lang="tr-TR" sz="2800" b="1" dirty="0">
                <a:solidFill>
                  <a:srgbClr val="FF0000"/>
                </a:solidFill>
              </a:rPr>
              <a:t>sıfır</a:t>
            </a:r>
            <a:r>
              <a:rPr lang="tr-TR" sz="2800" b="1" dirty="0"/>
              <a:t>" olarak işaretlenmiştir.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göre manometreler, </a:t>
            </a:r>
            <a:r>
              <a:rPr lang="tr-TR" sz="2800" b="1" dirty="0">
                <a:solidFill>
                  <a:srgbClr val="FF0000"/>
                </a:solidFill>
              </a:rPr>
              <a:t>atmosfer basıncın yok sayarak </a:t>
            </a:r>
            <a:r>
              <a:rPr lang="tr-TR" sz="2800" b="1" dirty="0"/>
              <a:t>bunun üzerindeki basıncı ölçmektedirler.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4143" y="574998"/>
            <a:ext cx="4680520" cy="585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4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8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Yukarıda değinildiği gibi atmosfer basıncının sıfır kabul ederek bunun üzerinde ölçülen basınçlara "</a:t>
            </a:r>
            <a:r>
              <a:rPr lang="tr-TR" sz="2800" b="1" dirty="0">
                <a:solidFill>
                  <a:srgbClr val="FF0000"/>
                </a:solidFill>
              </a:rPr>
              <a:t>efektif basınç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nedenle, "</a:t>
            </a:r>
            <a:r>
              <a:rPr lang="tr-TR" sz="2800" b="1" dirty="0">
                <a:solidFill>
                  <a:srgbClr val="FF0000"/>
                </a:solidFill>
              </a:rPr>
              <a:t>efektif basınç</a:t>
            </a:r>
            <a:r>
              <a:rPr lang="tr-TR" sz="2800" b="1" dirty="0"/>
              <a:t>" daha çok "</a:t>
            </a:r>
            <a:r>
              <a:rPr lang="tr-TR" sz="2800" b="1" dirty="0">
                <a:solidFill>
                  <a:srgbClr val="FF0000"/>
                </a:solidFill>
              </a:rPr>
              <a:t>manometre basıncı</a:t>
            </a:r>
            <a:r>
              <a:rPr lang="tr-TR" sz="2800" b="1" dirty="0"/>
              <a:t>" olarak anılır.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göre; "</a:t>
            </a:r>
            <a:r>
              <a:rPr lang="tr-TR" sz="2800" b="1" dirty="0">
                <a:solidFill>
                  <a:srgbClr val="00B050"/>
                </a:solidFill>
              </a:rPr>
              <a:t>manometre basıncı</a:t>
            </a:r>
            <a:r>
              <a:rPr lang="tr-TR" sz="2800" b="1" dirty="0"/>
              <a:t>" ile " </a:t>
            </a:r>
            <a:r>
              <a:rPr lang="tr-TR" sz="2800" b="1" dirty="0">
                <a:solidFill>
                  <a:srgbClr val="00B0F0"/>
                </a:solidFill>
              </a:rPr>
              <a:t>atmosferik basıncın</a:t>
            </a:r>
            <a:r>
              <a:rPr lang="tr-TR" sz="2800" b="1" dirty="0"/>
              <a:t>" toplamı "</a:t>
            </a:r>
            <a:r>
              <a:rPr lang="tr-TR" sz="2800" b="1" dirty="0">
                <a:solidFill>
                  <a:srgbClr val="FF0000"/>
                </a:solidFill>
              </a:rPr>
              <a:t>mutlak basıncı</a:t>
            </a:r>
            <a:r>
              <a:rPr lang="tr-TR" sz="2800" b="1" dirty="0"/>
              <a:t>" vermektedir.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2901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213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Bütün bu açıklamalara göre herhangi bir basınç değeri verilirken biriminin yanında mutlaka bunun mutlak </a:t>
            </a:r>
            <a:r>
              <a:rPr lang="tr-TR" sz="2800" b="1" dirty="0">
                <a:solidFill>
                  <a:srgbClr val="FF0000"/>
                </a:solidFill>
              </a:rPr>
              <a:t>(</a:t>
            </a:r>
            <a:r>
              <a:rPr lang="tr-TR" sz="2800" b="1" dirty="0" err="1">
                <a:solidFill>
                  <a:srgbClr val="FF0000"/>
                </a:solidFill>
              </a:rPr>
              <a:t>abs</a:t>
            </a:r>
            <a:r>
              <a:rPr lang="tr-TR" sz="2800" b="1" dirty="0">
                <a:solidFill>
                  <a:srgbClr val="FF0000"/>
                </a:solidFill>
              </a:rPr>
              <a:t>) </a:t>
            </a:r>
            <a:r>
              <a:rPr lang="tr-TR" sz="2800" b="1" dirty="0"/>
              <a:t>basınç mı, yoksa efektif (manometre) basınç mı olduğu belirtilmelidir.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9735" y="3140968"/>
            <a:ext cx="4512501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0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39" y="692697"/>
            <a:ext cx="10598305" cy="532859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10036" y="5790456"/>
            <a:ext cx="15247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24,7 PSİA</a:t>
            </a:r>
          </a:p>
        </p:txBody>
      </p:sp>
      <p:sp>
        <p:nvSpPr>
          <p:cNvPr id="4" name="Rectangle 3"/>
          <p:cNvSpPr/>
          <p:nvPr/>
        </p:nvSpPr>
        <p:spPr>
          <a:xfrm>
            <a:off x="8182644" y="5790456"/>
            <a:ext cx="12955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10 PSİG</a:t>
            </a:r>
          </a:p>
        </p:txBody>
      </p:sp>
    </p:spTree>
    <p:extLst>
      <p:ext uri="{BB962C8B-B14F-4D97-AF65-F5344CB8AC3E}">
        <p14:creationId xmlns:p14="http://schemas.microsoft.com/office/powerpoint/2010/main" val="306889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653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FF0000"/>
                </a:solidFill>
              </a:rPr>
              <a:t>2 </a:t>
            </a:r>
            <a:r>
              <a:rPr lang="tr-TR" sz="2800" b="1" dirty="0" err="1">
                <a:solidFill>
                  <a:srgbClr val="FF0000"/>
                </a:solidFill>
              </a:rPr>
              <a:t>atm</a:t>
            </a:r>
            <a:r>
              <a:rPr lang="tr-TR" sz="2800" b="1" dirty="0">
                <a:solidFill>
                  <a:srgbClr val="FF0000"/>
                </a:solidFill>
              </a:rPr>
              <a:t> (</a:t>
            </a:r>
            <a:r>
              <a:rPr lang="tr-TR" sz="2800" b="1" dirty="0" err="1">
                <a:solidFill>
                  <a:srgbClr val="FF0000"/>
                </a:solidFill>
              </a:rPr>
              <a:t>abs</a:t>
            </a:r>
            <a:r>
              <a:rPr lang="tr-TR" sz="2800" b="1" dirty="0">
                <a:solidFill>
                  <a:srgbClr val="FF0000"/>
                </a:solidFill>
              </a:rPr>
              <a:t>)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00B0F0"/>
                </a:solidFill>
              </a:rPr>
              <a:t>2 </a:t>
            </a:r>
            <a:r>
              <a:rPr lang="tr-TR" sz="2800" b="1" dirty="0" err="1">
                <a:solidFill>
                  <a:srgbClr val="00B0F0"/>
                </a:solidFill>
              </a:rPr>
              <a:t>atm</a:t>
            </a:r>
            <a:r>
              <a:rPr lang="tr-TR" sz="2800" b="1" dirty="0">
                <a:solidFill>
                  <a:srgbClr val="00B0F0"/>
                </a:solidFill>
              </a:rPr>
              <a:t> (</a:t>
            </a:r>
            <a:r>
              <a:rPr lang="tr-TR" sz="2800" b="1" dirty="0" err="1">
                <a:solidFill>
                  <a:srgbClr val="00B0F0"/>
                </a:solidFill>
              </a:rPr>
              <a:t>eff</a:t>
            </a:r>
            <a:r>
              <a:rPr lang="tr-TR" sz="2800" b="1" dirty="0">
                <a:solidFill>
                  <a:srgbClr val="00B0F0"/>
                </a:solidFill>
              </a:rPr>
              <a:t>) </a:t>
            </a:r>
            <a:r>
              <a:rPr lang="tr-TR" sz="2800" b="1" dirty="0"/>
              <a:t>gibi bir açıklama gerekmektedir.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Bununla birlikte eğer bir </a:t>
            </a:r>
            <a:r>
              <a:rPr lang="tr-TR" sz="2800" b="1" dirty="0">
                <a:solidFill>
                  <a:srgbClr val="FF0000"/>
                </a:solidFill>
              </a:rPr>
              <a:t>açıklama bulunmuyorsa</a:t>
            </a:r>
            <a:r>
              <a:rPr lang="tr-TR" sz="2800" b="1" dirty="0"/>
              <a:t>, verilen basıncın </a:t>
            </a:r>
            <a:r>
              <a:rPr lang="tr-TR" sz="2800" b="1" dirty="0">
                <a:solidFill>
                  <a:srgbClr val="00B0F0"/>
                </a:solidFill>
              </a:rPr>
              <a:t>efektif</a:t>
            </a:r>
            <a:r>
              <a:rPr lang="tr-TR" sz="2800" b="1" dirty="0"/>
              <a:t> yani manometre basıncı olduğu anlaşılmalıdır.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Örneğin, bir sistemde 2 </a:t>
            </a:r>
            <a:r>
              <a:rPr lang="tr-TR" sz="2800" b="1" dirty="0" err="1"/>
              <a:t>atm</a:t>
            </a:r>
            <a:r>
              <a:rPr lang="tr-TR" sz="2800" b="1" dirty="0"/>
              <a:t> basınç bulunuyor ifadesi, sistemde </a:t>
            </a:r>
            <a:r>
              <a:rPr lang="tr-TR" sz="2800" b="1" dirty="0">
                <a:solidFill>
                  <a:srgbClr val="FF0000"/>
                </a:solidFill>
              </a:rPr>
              <a:t>2 </a:t>
            </a:r>
            <a:r>
              <a:rPr lang="tr-TR" sz="2800" b="1" dirty="0" err="1">
                <a:solidFill>
                  <a:srgbClr val="FF0000"/>
                </a:solidFill>
              </a:rPr>
              <a:t>atm</a:t>
            </a:r>
            <a:r>
              <a:rPr lang="tr-TR" sz="2800" b="1" dirty="0">
                <a:solidFill>
                  <a:srgbClr val="FF0000"/>
                </a:solidFill>
              </a:rPr>
              <a:t> manometre</a:t>
            </a:r>
            <a:r>
              <a:rPr lang="tr-TR" sz="2800" b="1" dirty="0"/>
              <a:t> basıncı olduğunu ifade eder.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ise, aynı zamanda </a:t>
            </a:r>
            <a:r>
              <a:rPr lang="tr-TR" sz="2800" b="1" dirty="0">
                <a:solidFill>
                  <a:srgbClr val="FF0000"/>
                </a:solidFill>
              </a:rPr>
              <a:t>3 </a:t>
            </a:r>
            <a:r>
              <a:rPr lang="tr-TR" sz="2800" b="1" dirty="0" err="1">
                <a:solidFill>
                  <a:srgbClr val="FF0000"/>
                </a:solidFill>
              </a:rPr>
              <a:t>atm</a:t>
            </a:r>
            <a:r>
              <a:rPr lang="tr-TR" sz="2800" b="1" dirty="0">
                <a:solidFill>
                  <a:srgbClr val="FF0000"/>
                </a:solidFill>
              </a:rPr>
              <a:t> (</a:t>
            </a:r>
            <a:r>
              <a:rPr lang="tr-TR" sz="2800" b="1" dirty="0" err="1">
                <a:solidFill>
                  <a:srgbClr val="FF0000"/>
                </a:solidFill>
              </a:rPr>
              <a:t>abs</a:t>
            </a:r>
            <a:r>
              <a:rPr lang="tr-TR" sz="2800" b="1" dirty="0">
                <a:solidFill>
                  <a:srgbClr val="FF0000"/>
                </a:solidFill>
              </a:rPr>
              <a:t>) </a:t>
            </a:r>
            <a:r>
              <a:rPr lang="tr-TR" sz="2800" b="1" dirty="0"/>
              <a:t>basınç demektir.</a:t>
            </a:r>
          </a:p>
        </p:txBody>
      </p:sp>
    </p:spTree>
    <p:extLst>
      <p:ext uri="{BB962C8B-B14F-4D97-AF65-F5344CB8AC3E}">
        <p14:creationId xmlns:p14="http://schemas.microsoft.com/office/powerpoint/2010/main" val="32939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30936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/>
                  <a:t> </a:t>
                </a:r>
                <a:r>
                  <a:rPr lang="tr-TR" sz="2800" b="1" dirty="0"/>
                  <a:t>Zaman zaman karşılaşılan ve fakat artık pek sık kullanılmayan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ata</a:t>
                </a:r>
                <a:r>
                  <a:rPr lang="tr-TR" sz="2800" b="1" dirty="0"/>
                  <a:t>" ve "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atü</a:t>
                </a:r>
                <a:r>
                  <a:rPr lang="tr-TR" sz="2800" b="1" dirty="0"/>
                  <a:t>" gibi 2 farklı basınç terimi daha bulunmaktadır.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Daha önce değinildiği gibi,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</a:t>
                </a:r>
                <a:r>
                  <a:rPr lang="tr-TR" sz="28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𝐤</m:t>
                        </m:r>
                        <m:r>
                          <a:rPr lang="tr-TR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𝐜𝐦</m:t>
                            </m:r>
                          </m:e>
                          <m:sup>
                            <m:r>
                              <a:rPr lang="tr-TR" sz="28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sz="2800" b="1" dirty="0"/>
                  <a:t> basınca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 at </a:t>
                </a:r>
                <a:r>
                  <a:rPr lang="tr-TR" sz="2800" b="1" dirty="0"/>
                  <a:t>denir.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Eğer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 at mutlak basıncı </a:t>
                </a:r>
                <a:r>
                  <a:rPr lang="tr-TR" sz="2800" b="1" dirty="0"/>
                  <a:t>ifade ediyorsa bu,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 ata</a:t>
                </a:r>
                <a:r>
                  <a:rPr lang="tr-TR" sz="2800" b="1" dirty="0"/>
                  <a:t>" olarak simgelenir.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Buna karşın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 at eğer efektif basıncı </a:t>
                </a:r>
                <a:r>
                  <a:rPr lang="tr-TR" sz="2800" b="1" dirty="0"/>
                  <a:t>(manometre basıncı) ifade ediyorsa, bu takdirde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 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atü</a:t>
                </a:r>
                <a:r>
                  <a:rPr lang="tr-TR" sz="2800" b="1" dirty="0"/>
                  <a:t>" simgesi kullanılır.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30936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347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493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İngiliz mühendislik sisteminde basınç, 1 in</a:t>
            </a:r>
            <a:r>
              <a:rPr lang="tr-TR" sz="2800" b="1" baseline="30000" dirty="0"/>
              <a:t>2</a:t>
            </a:r>
            <a:r>
              <a:rPr lang="tr-TR" sz="2800" b="1" dirty="0"/>
              <a:t>'ye yapılan 1 </a:t>
            </a:r>
            <a:r>
              <a:rPr lang="tr-TR" sz="2800" b="1" dirty="0" err="1"/>
              <a:t>lb</a:t>
            </a:r>
            <a:r>
              <a:rPr lang="tr-TR" sz="2800" b="1" baseline="-25000" dirty="0" err="1"/>
              <a:t>f</a:t>
            </a:r>
            <a:r>
              <a:rPr lang="tr-TR" sz="2800" b="1" baseline="-25000" dirty="0"/>
              <a:t> </a:t>
            </a:r>
            <a:r>
              <a:rPr lang="tr-TR" sz="2800" b="1" dirty="0"/>
              <a:t>kuvvet olarak ön görülmekte ve; "</a:t>
            </a:r>
            <a:r>
              <a:rPr lang="en-US" sz="2800" b="1" dirty="0">
                <a:solidFill>
                  <a:srgbClr val="FF0000"/>
                </a:solidFill>
              </a:rPr>
              <a:t>pound per square inch</a:t>
            </a:r>
            <a:r>
              <a:rPr lang="tr-TR" sz="2800" b="1" dirty="0"/>
              <a:t>" (</a:t>
            </a:r>
            <a:r>
              <a:rPr lang="tr-TR" sz="2800" b="1" dirty="0" err="1">
                <a:solidFill>
                  <a:srgbClr val="FF0000"/>
                </a:solidFill>
              </a:rPr>
              <a:t>psi</a:t>
            </a:r>
            <a:r>
              <a:rPr lang="tr-TR" sz="2800" b="1" dirty="0"/>
              <a:t>) şeklinde ifade edilmektedir.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"</a:t>
            </a:r>
            <a:r>
              <a:rPr lang="tr-TR" sz="2800" b="1" dirty="0" err="1"/>
              <a:t>psi</a:t>
            </a:r>
            <a:r>
              <a:rPr lang="tr-TR" sz="2800" b="1" dirty="0"/>
              <a:t>" kısaltmasına (</a:t>
            </a:r>
            <a:r>
              <a:rPr lang="tr-TR" sz="2800" b="1" dirty="0">
                <a:solidFill>
                  <a:srgbClr val="FF0000"/>
                </a:solidFill>
              </a:rPr>
              <a:t>a</a:t>
            </a:r>
            <a:r>
              <a:rPr lang="tr-TR" sz="2800" b="1" dirty="0"/>
              <a:t>) eklenerek "</a:t>
            </a:r>
            <a:r>
              <a:rPr lang="tr-TR" sz="2800" b="1" dirty="0" err="1">
                <a:solidFill>
                  <a:srgbClr val="FF0000"/>
                </a:solidFill>
              </a:rPr>
              <a:t>psia</a:t>
            </a:r>
            <a:r>
              <a:rPr lang="tr-TR" sz="2800" b="1" dirty="0"/>
              <a:t>" şeklinde kullanılan ifade; "</a:t>
            </a:r>
            <a:r>
              <a:rPr lang="tr-TR" sz="2800" b="1" dirty="0">
                <a:solidFill>
                  <a:srgbClr val="FF0000"/>
                </a:solidFill>
              </a:rPr>
              <a:t>mutlak basıncı</a:t>
            </a:r>
            <a:r>
              <a:rPr lang="tr-TR" sz="2800" b="1" dirty="0"/>
              <a:t>"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karşın (</a:t>
            </a:r>
            <a:r>
              <a:rPr lang="tr-TR" sz="2800" b="1" dirty="0">
                <a:solidFill>
                  <a:srgbClr val="FF0000"/>
                </a:solidFill>
              </a:rPr>
              <a:t>g</a:t>
            </a:r>
            <a:r>
              <a:rPr lang="tr-TR" sz="2800" b="1" dirty="0"/>
              <a:t>) eklenerek (g : </a:t>
            </a:r>
            <a:r>
              <a:rPr lang="en-US" sz="2800" b="1" dirty="0">
                <a:solidFill>
                  <a:srgbClr val="FF0000"/>
                </a:solidFill>
              </a:rPr>
              <a:t>gauge</a:t>
            </a:r>
            <a:r>
              <a:rPr lang="tr-TR" sz="2800" b="1" dirty="0"/>
              <a:t>, yani; </a:t>
            </a:r>
            <a:r>
              <a:rPr lang="tr-TR" sz="2800" b="1" dirty="0">
                <a:solidFill>
                  <a:srgbClr val="FF0000"/>
                </a:solidFill>
              </a:rPr>
              <a:t>manometre</a:t>
            </a:r>
            <a:r>
              <a:rPr lang="tr-TR" sz="2800" b="1" dirty="0"/>
              <a:t>) "</a:t>
            </a:r>
            <a:r>
              <a:rPr lang="tr-TR" sz="2800" b="1" dirty="0" err="1">
                <a:solidFill>
                  <a:srgbClr val="FF0000"/>
                </a:solidFill>
              </a:rPr>
              <a:t>psig</a:t>
            </a:r>
            <a:r>
              <a:rPr lang="tr-TR" sz="2800" b="1" dirty="0"/>
              <a:t>" şeklinde kullanılan ifade ise, "</a:t>
            </a:r>
            <a:r>
              <a:rPr lang="tr-TR" sz="2800" b="1" dirty="0">
                <a:solidFill>
                  <a:srgbClr val="FF0000"/>
                </a:solidFill>
              </a:rPr>
              <a:t>efektif basıncı</a:t>
            </a:r>
            <a:r>
              <a:rPr lang="tr-TR" sz="2800" b="1" dirty="0"/>
              <a:t>" (manometre basıncını) göstermektedir. </a:t>
            </a:r>
          </a:p>
        </p:txBody>
      </p:sp>
    </p:spTree>
    <p:extLst>
      <p:ext uri="{BB962C8B-B14F-4D97-AF65-F5344CB8AC3E}">
        <p14:creationId xmlns:p14="http://schemas.microsoft.com/office/powerpoint/2010/main" val="88258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773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Aşağıda fiziksel atmosfer (</a:t>
            </a:r>
            <a:r>
              <a:rPr lang="tr-TR" sz="2800" b="1" dirty="0" err="1">
                <a:solidFill>
                  <a:srgbClr val="FF0000"/>
                </a:solidFill>
              </a:rPr>
              <a:t>atm</a:t>
            </a:r>
            <a:r>
              <a:rPr lang="tr-TR" sz="2800" b="1" dirty="0"/>
              <a:t>) ve teknik atmosferin (</a:t>
            </a:r>
            <a:r>
              <a:rPr lang="tr-TR" sz="2800" b="1" dirty="0">
                <a:solidFill>
                  <a:srgbClr val="FF0000"/>
                </a:solidFill>
              </a:rPr>
              <a:t>at</a:t>
            </a:r>
            <a:r>
              <a:rPr lang="tr-TR" sz="2800" b="1" dirty="0"/>
              <a:t>) bazı diğer birimlerle eşdeğeri gösterilmiştir.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	1 </a:t>
            </a:r>
            <a:r>
              <a:rPr lang="tr-TR" sz="2800" b="1" dirty="0" err="1"/>
              <a:t>atm</a:t>
            </a:r>
            <a:r>
              <a:rPr lang="tr-TR" sz="2800" b="1" dirty="0"/>
              <a:t> = 760 mm Hg 		1 at = 735.56 mm Hg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	1 </a:t>
            </a:r>
            <a:r>
              <a:rPr lang="tr-TR" sz="2800" b="1" dirty="0" err="1"/>
              <a:t>atm</a:t>
            </a:r>
            <a:r>
              <a:rPr lang="tr-TR" sz="2800" b="1" dirty="0"/>
              <a:t> = 101.3 </a:t>
            </a:r>
            <a:r>
              <a:rPr lang="tr-TR" sz="2800" b="1" dirty="0" err="1"/>
              <a:t>kPa</a:t>
            </a:r>
            <a:r>
              <a:rPr lang="tr-TR" sz="2800" b="1" dirty="0"/>
              <a:t> 		1 at = 98 </a:t>
            </a:r>
            <a:r>
              <a:rPr lang="tr-TR" sz="2800" b="1" dirty="0" err="1"/>
              <a:t>kPa</a:t>
            </a:r>
            <a:r>
              <a:rPr lang="tr-TR" sz="2800" b="1" dirty="0"/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	1 </a:t>
            </a:r>
            <a:r>
              <a:rPr lang="tr-TR" sz="2800" b="1" dirty="0" err="1"/>
              <a:t>atm</a:t>
            </a:r>
            <a:r>
              <a:rPr lang="tr-TR" sz="2800" b="1" dirty="0"/>
              <a:t> = 1.033 at 		1 at = 0.968 </a:t>
            </a:r>
            <a:r>
              <a:rPr lang="tr-TR" sz="2800" b="1" dirty="0" err="1"/>
              <a:t>atm</a:t>
            </a:r>
            <a:r>
              <a:rPr lang="tr-TR" sz="2800" b="1" dirty="0"/>
              <a:t> 	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	1 </a:t>
            </a:r>
            <a:r>
              <a:rPr lang="tr-TR" sz="2800" b="1" dirty="0" err="1"/>
              <a:t>atm</a:t>
            </a:r>
            <a:r>
              <a:rPr lang="tr-TR" sz="2800" b="1" dirty="0"/>
              <a:t> = 14.696 </a:t>
            </a:r>
            <a:r>
              <a:rPr lang="tr-TR" sz="2800" b="1" dirty="0" err="1"/>
              <a:t>psi</a:t>
            </a:r>
            <a:r>
              <a:rPr lang="tr-TR" sz="2800" b="1" dirty="0"/>
              <a:t> 		1 at = 14.22 </a:t>
            </a:r>
            <a:r>
              <a:rPr lang="tr-TR" sz="2800" b="1" dirty="0" err="1"/>
              <a:t>psi</a:t>
            </a:r>
            <a:r>
              <a:rPr lang="tr-TR" sz="2800" b="1" dirty="0"/>
              <a:t> 	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	1 atm = 1.013 bar 		1 at = 0.98 bar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7962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046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</a:t>
            </a:r>
            <a:r>
              <a:rPr lang="tr-TR" sz="2800" b="1" dirty="0">
                <a:solidFill>
                  <a:srgbClr val="FF0000"/>
                </a:solidFill>
              </a:rPr>
              <a:t>sıcak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F0"/>
                </a:solidFill>
              </a:rPr>
              <a:t>soğuk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olarak nitelendirilen iki cisim birbirleriyle temas ettirilip kendi haline bırakılırlarsa, bir süre sonra ikisi de </a:t>
            </a:r>
            <a:r>
              <a:rPr lang="tr-TR" sz="2800" b="1" dirty="0">
                <a:solidFill>
                  <a:srgbClr val="FF0000"/>
                </a:solidFill>
              </a:rPr>
              <a:t>ayni sıcaklıkta </a:t>
            </a:r>
            <a:r>
              <a:rPr lang="tr-TR" sz="2800" b="1" dirty="0"/>
              <a:t>oldukları izlenimi vermeye başlarlar.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Yani, sıcak cisim biraz soğurken, soğuk cisim ısınır.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044" y="3717032"/>
            <a:ext cx="6273246" cy="299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23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493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Mükemmel vakum (</a:t>
            </a:r>
            <a:r>
              <a:rPr lang="en-US" sz="2800" b="1" dirty="0">
                <a:solidFill>
                  <a:srgbClr val="FF0000"/>
                </a:solidFill>
              </a:rPr>
              <a:t>perfect </a:t>
            </a:r>
            <a:r>
              <a:rPr lang="tr-TR" sz="2800" b="1" dirty="0">
                <a:solidFill>
                  <a:srgbClr val="FF0000"/>
                </a:solidFill>
              </a:rPr>
              <a:t>veya</a:t>
            </a:r>
            <a:r>
              <a:rPr lang="en-US" sz="2800" b="1" dirty="0">
                <a:solidFill>
                  <a:srgbClr val="FF0000"/>
                </a:solidFill>
              </a:rPr>
              <a:t> absolute vacuum</a:t>
            </a:r>
            <a:r>
              <a:rPr lang="tr-TR" sz="2800" b="1" dirty="0">
                <a:solidFill>
                  <a:srgbClr val="FF0000"/>
                </a:solidFill>
              </a:rPr>
              <a:t>): </a:t>
            </a:r>
            <a:r>
              <a:rPr lang="tr-TR" sz="2800" b="1" dirty="0"/>
              <a:t>Sıfır basınç, mükemmel vakumu gösterir.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Ancak buna ulaşmak olanaksızdır.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Mutlak basınç (</a:t>
            </a:r>
            <a:r>
              <a:rPr lang="en-US" sz="2800" b="1" dirty="0">
                <a:solidFill>
                  <a:srgbClr val="FF0000"/>
                </a:solidFill>
              </a:rPr>
              <a:t>Absolute pressure</a:t>
            </a:r>
            <a:r>
              <a:rPr lang="tr-TR" sz="2800" b="1" dirty="0">
                <a:solidFill>
                  <a:srgbClr val="FF0000"/>
                </a:solidFill>
              </a:rPr>
              <a:t>) </a:t>
            </a:r>
            <a:r>
              <a:rPr lang="tr-TR" sz="2800" b="1" dirty="0"/>
              <a:t>Mükemmel vakum başlangıç olarak alındığında, ölçülen basınç mutlak basınçtır. </a:t>
            </a:r>
          </a:p>
        </p:txBody>
      </p:sp>
    </p:spTree>
    <p:extLst>
      <p:ext uri="{BB962C8B-B14F-4D97-AF65-F5344CB8AC3E}">
        <p14:creationId xmlns:p14="http://schemas.microsoft.com/office/powerpoint/2010/main" val="342579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Gösterge (manometre) basıncı</a:t>
            </a:r>
            <a:r>
              <a:rPr lang="tr-TR" sz="2800" b="1" dirty="0"/>
              <a:t>: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 err="1"/>
              <a:t>P</a:t>
            </a:r>
            <a:r>
              <a:rPr lang="tr-TR" sz="2800" b="1" baseline="-25000" dirty="0" err="1"/>
              <a:t>mutlak</a:t>
            </a:r>
            <a:r>
              <a:rPr lang="tr-TR" sz="2800" b="1" dirty="0"/>
              <a:t> = </a:t>
            </a:r>
            <a:r>
              <a:rPr lang="tr-TR" sz="2800" b="1" dirty="0" err="1"/>
              <a:t>P</a:t>
            </a:r>
            <a:r>
              <a:rPr lang="tr-TR" sz="2800" b="1" baseline="-25000" dirty="0" err="1"/>
              <a:t>atmosfer</a:t>
            </a:r>
            <a:r>
              <a:rPr lang="tr-TR" sz="2800" b="1" dirty="0"/>
              <a:t> + </a:t>
            </a:r>
            <a:r>
              <a:rPr lang="tr-TR" sz="2800" b="1" dirty="0" err="1"/>
              <a:t>P</a:t>
            </a:r>
            <a:r>
              <a:rPr lang="tr-TR" sz="2800" b="1" baseline="-25000" dirty="0" err="1"/>
              <a:t>gösterge</a:t>
            </a:r>
            <a:r>
              <a:rPr lang="tr-TR" sz="2800" b="1" dirty="0"/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(Mutlak basınç atmosfer basıncından daha yüksek olduğunda)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İngiliz mühendislik sisteminde, "</a:t>
            </a:r>
            <a:r>
              <a:rPr lang="tr-TR" sz="2800" b="1" dirty="0" err="1"/>
              <a:t>psia</a:t>
            </a:r>
            <a:r>
              <a:rPr lang="tr-TR" sz="2800" b="1" dirty="0"/>
              <a:t> = </a:t>
            </a:r>
            <a:r>
              <a:rPr lang="tr-TR" sz="2800" b="1" dirty="0" err="1"/>
              <a:t>P</a:t>
            </a:r>
            <a:r>
              <a:rPr lang="tr-TR" sz="2800" b="1" baseline="-25000" dirty="0" err="1"/>
              <a:t>atm</a:t>
            </a:r>
            <a:r>
              <a:rPr lang="tr-TR" sz="2800" b="1" dirty="0"/>
              <a:t> + </a:t>
            </a:r>
            <a:r>
              <a:rPr lang="tr-TR" sz="2800" b="1" dirty="0" err="1"/>
              <a:t>psig"dir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979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4430</Words>
  <Application>Microsoft Office PowerPoint</Application>
  <PresentationFormat>Custom</PresentationFormat>
  <Paragraphs>339</Paragraphs>
  <Slides>91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91</vt:i4>
      </vt:variant>
    </vt:vector>
  </HeadingPairs>
  <TitlesOfParts>
    <vt:vector size="96" baseType="lpstr">
      <vt:lpstr>Arial</vt:lpstr>
      <vt:lpstr>Cambria Math</vt:lpstr>
      <vt:lpstr>Century Gothic</vt:lpstr>
      <vt:lpstr>Times New Roman</vt:lpstr>
      <vt:lpstr>Books 16x9</vt:lpstr>
      <vt:lpstr>Kütle ve Enerji Denklikleri Gıdaların Bazı Fiziksel Nitelikleri II</vt:lpstr>
      <vt:lpstr>Bu Hafta</vt:lpstr>
      <vt:lpstr>SICAKLIK </vt:lpstr>
      <vt:lpstr>PowerPoint Presentation</vt:lpstr>
      <vt:lpstr>PowerPoint Presentation</vt:lpstr>
      <vt:lpstr>PowerPoint Presentation</vt:lpstr>
      <vt:lpstr>SICAKLIK - Termel Denge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SICAKLIK - Sıcaklık Ölçme </vt:lpstr>
      <vt:lpstr>PowerPoint Presentation</vt:lpstr>
      <vt:lpstr>PowerPoint Presentation</vt:lpstr>
      <vt:lpstr>PowerPoint Presentation</vt:lpstr>
      <vt:lpstr>PowerPoint Presentation</vt:lpstr>
      <vt:lpstr>SICAKLIK - Termometre Skalaları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SICAKLIK - Mutlak sıfır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SICAKLIK - Sıcaklık Birimlerinin Birbirlerine Çevrilmesi </vt:lpstr>
      <vt:lpstr>PowerPoint Presentation</vt:lpstr>
      <vt:lpstr>Tablo Sıcaklık skalaları ve eşdeğerleri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BASINÇ</vt:lpstr>
      <vt:lpstr>PowerPoint Presentation</vt:lpstr>
      <vt:lpstr>PowerPoint Presentation</vt:lpstr>
      <vt:lpstr>PowerPoint Presentation</vt:lpstr>
      <vt:lpstr>PowerPoint Presentation</vt:lpstr>
      <vt:lpstr>BASINÇ - Teknik Atmosfer </vt:lpstr>
      <vt:lpstr>BASINÇ - Standart Atmosfer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2016-01-15T07:18:00Z</dcterms:created>
  <dcterms:modified xsi:type="dcterms:W3CDTF">2026-03-17T20:07:52Z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